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2"/>
  </p:notesMasterIdLst>
  <p:sldIdLst>
    <p:sldId id="256" r:id="rId2"/>
    <p:sldId id="949" r:id="rId3"/>
    <p:sldId id="909" r:id="rId4"/>
    <p:sldId id="352" r:id="rId5"/>
    <p:sldId id="353" r:id="rId6"/>
    <p:sldId id="857" r:id="rId7"/>
    <p:sldId id="858" r:id="rId8"/>
    <p:sldId id="859" r:id="rId9"/>
    <p:sldId id="912" r:id="rId10"/>
    <p:sldId id="906" r:id="rId11"/>
    <p:sldId id="910" r:id="rId12"/>
    <p:sldId id="911" r:id="rId13"/>
    <p:sldId id="908" r:id="rId14"/>
    <p:sldId id="913" r:id="rId15"/>
    <p:sldId id="914" r:id="rId16"/>
    <p:sldId id="915" r:id="rId17"/>
    <p:sldId id="905" r:id="rId18"/>
    <p:sldId id="869" r:id="rId19"/>
    <p:sldId id="916" r:id="rId20"/>
    <p:sldId id="917" r:id="rId21"/>
    <p:sldId id="874" r:id="rId22"/>
    <p:sldId id="875" r:id="rId23"/>
    <p:sldId id="870" r:id="rId24"/>
    <p:sldId id="879" r:id="rId25"/>
    <p:sldId id="877" r:id="rId26"/>
    <p:sldId id="878" r:id="rId27"/>
    <p:sldId id="880" r:id="rId28"/>
    <p:sldId id="881" r:id="rId29"/>
    <p:sldId id="894" r:id="rId30"/>
    <p:sldId id="900" r:id="rId31"/>
    <p:sldId id="871" r:id="rId32"/>
    <p:sldId id="895" r:id="rId33"/>
    <p:sldId id="885" r:id="rId34"/>
    <p:sldId id="886" r:id="rId35"/>
    <p:sldId id="887" r:id="rId36"/>
    <p:sldId id="888" r:id="rId37"/>
    <p:sldId id="889" r:id="rId38"/>
    <p:sldId id="890" r:id="rId39"/>
    <p:sldId id="891" r:id="rId40"/>
    <p:sldId id="892" r:id="rId41"/>
    <p:sldId id="893" r:id="rId42"/>
    <p:sldId id="872" r:id="rId43"/>
    <p:sldId id="896" r:id="rId44"/>
    <p:sldId id="897" r:id="rId45"/>
    <p:sldId id="918" r:id="rId46"/>
    <p:sldId id="898" r:id="rId47"/>
    <p:sldId id="899" r:id="rId48"/>
    <p:sldId id="901" r:id="rId49"/>
    <p:sldId id="873" r:id="rId50"/>
    <p:sldId id="902" r:id="rId51"/>
    <p:sldId id="903" r:id="rId52"/>
    <p:sldId id="904" r:id="rId53"/>
    <p:sldId id="876" r:id="rId54"/>
    <p:sldId id="853" r:id="rId55"/>
    <p:sldId id="919" r:id="rId56"/>
    <p:sldId id="920" r:id="rId57"/>
    <p:sldId id="921" r:id="rId58"/>
    <p:sldId id="922" r:id="rId59"/>
    <p:sldId id="923" r:id="rId60"/>
    <p:sldId id="929" r:id="rId61"/>
    <p:sldId id="928" r:id="rId62"/>
    <p:sldId id="924" r:id="rId63"/>
    <p:sldId id="930" r:id="rId64"/>
    <p:sldId id="931" r:id="rId65"/>
    <p:sldId id="933" r:id="rId66"/>
    <p:sldId id="932" r:id="rId67"/>
    <p:sldId id="927" r:id="rId68"/>
    <p:sldId id="936" r:id="rId69"/>
    <p:sldId id="937" r:id="rId70"/>
    <p:sldId id="938" r:id="rId71"/>
    <p:sldId id="939" r:id="rId72"/>
    <p:sldId id="940" r:id="rId73"/>
    <p:sldId id="941" r:id="rId74"/>
    <p:sldId id="942" r:id="rId75"/>
    <p:sldId id="943" r:id="rId76"/>
    <p:sldId id="945" r:id="rId77"/>
    <p:sldId id="946" r:id="rId78"/>
    <p:sldId id="947" r:id="rId79"/>
    <p:sldId id="948" r:id="rId80"/>
    <p:sldId id="262" r:id="rId8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006600"/>
    <a:srgbClr val="CC0099"/>
    <a:srgbClr val="99FF66"/>
    <a:srgbClr val="9900FF"/>
    <a:srgbClr val="990099"/>
    <a:srgbClr val="FFCCCC"/>
    <a:srgbClr val="FFCC66"/>
    <a:srgbClr val="000066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7" autoAdjust="0"/>
    <p:restoredTop sz="92986" autoAdjust="0"/>
  </p:normalViewPr>
  <p:slideViewPr>
    <p:cSldViewPr>
      <p:cViewPr varScale="1">
        <p:scale>
          <a:sx n="76" d="100"/>
          <a:sy n="76" d="100"/>
        </p:scale>
        <p:origin x="51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66EE4-924D-4562-8F38-4A74A44B0EEE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81DB8-0055-45FB-ACC3-CA1A6A729A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83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0B264-2CF2-4D50-AF07-2E7BB274FB1F}" type="slidenum">
              <a:rPr lang="de-DE" altLang="en-US"/>
              <a:pPr/>
              <a:t>15</a:t>
            </a:fld>
            <a:endParaRPr lang="de-DE" altLang="en-US"/>
          </a:p>
        </p:txBody>
      </p:sp>
      <p:sp>
        <p:nvSpPr>
          <p:cNvPr id="130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969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393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3010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60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5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6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07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4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41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C7366-3C37-4F87-8194-B01AC934F696}" type="slidenum">
              <a:rPr lang="de-DE" altLang="en-US"/>
              <a:pPr/>
              <a:t>44</a:t>
            </a:fld>
            <a:endParaRPr lang="de-DE" altLang="en-US"/>
          </a:p>
        </p:txBody>
      </p:sp>
      <p:sp>
        <p:nvSpPr>
          <p:cNvPr id="132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24035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r>
              <a:rPr lang="en-GB" altLang="zh-TW" dirty="0">
                <a:highlight>
                  <a:srgbClr val="FFFF00"/>
                </a:highlight>
                <a:ea typeface="新細明體" charset="-120"/>
              </a:rPr>
              <a:t>inverse document frequency (</a:t>
            </a:r>
            <a:r>
              <a:rPr lang="en-GB" altLang="zh-TW" dirty="0" err="1">
                <a:highlight>
                  <a:srgbClr val="FFFF00"/>
                </a:highlight>
                <a:ea typeface="新細明體" charset="-120"/>
              </a:rPr>
              <a:t>idf</a:t>
            </a:r>
            <a:r>
              <a:rPr lang="en-GB" altLang="zh-TW" dirty="0">
                <a:highlight>
                  <a:srgbClr val="FFFF00"/>
                </a:highlight>
                <a:ea typeface="新細明體" charset="-120"/>
              </a:rPr>
              <a:t>) </a:t>
            </a:r>
            <a:r>
              <a:rPr lang="zh-TW" altLang="en-US" dirty="0">
                <a:highlight>
                  <a:srgbClr val="FFFF00"/>
                </a:highlight>
                <a:ea typeface="新細明體" charset="-120"/>
              </a:rPr>
              <a:t> 修正項</a:t>
            </a:r>
            <a:endParaRPr lang="en-US" altLang="zh-TW" dirty="0">
              <a:highlight>
                <a:srgbClr val="FFFF00"/>
              </a:highlight>
              <a:ea typeface="新細明體" charset="-120"/>
            </a:endParaRPr>
          </a:p>
          <a:p>
            <a:r>
              <a:rPr lang="en-US" altLang="zh-TW" dirty="0">
                <a:highlight>
                  <a:srgbClr val="FFFF00"/>
                </a:highlight>
                <a:ea typeface="新細明體" charset="-120"/>
              </a:rPr>
              <a:t>N</a:t>
            </a:r>
            <a:r>
              <a:rPr lang="zh-TW" altLang="en-US" dirty="0">
                <a:highlight>
                  <a:srgbClr val="FFFF00"/>
                </a:highlight>
                <a:ea typeface="新細明體" charset="-120"/>
              </a:rPr>
              <a:t>總文件數</a:t>
            </a:r>
            <a:endParaRPr lang="en-US" altLang="zh-TW" dirty="0">
              <a:highlight>
                <a:srgbClr val="FFFF00"/>
              </a:highlight>
              <a:ea typeface="新細明體" charset="-120"/>
            </a:endParaRPr>
          </a:p>
          <a:p>
            <a:r>
              <a:rPr lang="en-US" altLang="zh-TW" dirty="0" err="1">
                <a:highlight>
                  <a:srgbClr val="FFFF00"/>
                </a:highlight>
                <a:ea typeface="新細明體" charset="-120"/>
              </a:rPr>
              <a:t>Nk</a:t>
            </a:r>
            <a:r>
              <a:rPr lang="zh-TW" altLang="en-US" dirty="0">
                <a:highlight>
                  <a:srgbClr val="FFFF00"/>
                </a:highlight>
                <a:ea typeface="新細明體" charset="-120"/>
              </a:rPr>
              <a:t>出現在哪幾份文件的</a:t>
            </a:r>
            <a:r>
              <a:rPr lang="en-US" altLang="zh-TW" dirty="0">
                <a:highlight>
                  <a:srgbClr val="FFFF00"/>
                </a:highlight>
                <a:ea typeface="新細明體" charset="-120"/>
              </a:rPr>
              <a:t>count</a:t>
            </a:r>
          </a:p>
          <a:p>
            <a:r>
              <a:rPr lang="zh-TW" altLang="en-US" dirty="0">
                <a:highlight>
                  <a:srgbClr val="FFFF00"/>
                </a:highlight>
                <a:ea typeface="新細明體" charset="-120"/>
              </a:rPr>
              <a:t>少數幾個文件中出現但出現次數高 代表他超重要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9216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dirty="0" err="1">
                <a:latin typeface="Times New Roman" pitchFamily="18" charset="0"/>
              </a:rPr>
              <a:t>tf</a:t>
            </a:r>
            <a:r>
              <a:rPr lang="zh-TW" altLang="en-US" dirty="0">
                <a:latin typeface="Times New Roman" pitchFamily="18" charset="0"/>
              </a:rPr>
              <a:t>有兩種算法</a:t>
            </a:r>
            <a:endParaRPr lang="en-US" altLang="zh-TW" dirty="0">
              <a:latin typeface="Times New Roman" pitchFamily="18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5BB6FE6B-1377-464B-BA04-BCC619D91AF2}" type="slidenum">
              <a:rPr lang="en-US" altLang="zh-TW" i="1" smtClean="0">
                <a:latin typeface="Times New Roman" pitchFamily="18" charset="0"/>
              </a:rPr>
              <a:pPr eaLnBrk="1" hangingPunct="1"/>
              <a:t>45</a:t>
            </a:fld>
            <a:endParaRPr lang="en-US" altLang="zh-TW" i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795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3A679-2664-4436-BC84-55BBC95C3539}" type="slidenum">
              <a:rPr lang="de-DE" altLang="en-US"/>
              <a:pPr/>
              <a:t>50</a:t>
            </a:fld>
            <a:endParaRPr lang="de-DE" altLang="en-US"/>
          </a:p>
        </p:txBody>
      </p:sp>
      <p:sp>
        <p:nvSpPr>
          <p:cNvPr id="131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199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183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處裡文字是一件很複雜的事情，無法教各位處裡所有的文字，只能分享各位處裡文字個過程而已，然後處裡完文字之後還能做什麼呢</a:t>
            </a:r>
            <a:r>
              <a:rPr lang="en-US" altLang="zh-TW" dirty="0"/>
              <a:t>?</a:t>
            </a:r>
            <a:r>
              <a:rPr lang="zh-TW" altLang="en-US" dirty="0"/>
              <a:t>後面還有許多故事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BB794-2720-416A-BE6D-CD02E094D549}" type="slidenum">
              <a:rPr lang="de-DE" altLang="en-US" smtClean="0"/>
              <a:pPr/>
              <a:t>54</a:t>
            </a:fld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1846091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3A679-2664-4436-BC84-55BBC95C3539}" type="slidenum">
              <a:rPr lang="de-DE" altLang="en-US"/>
              <a:pPr/>
              <a:t>63</a:t>
            </a:fld>
            <a:endParaRPr lang="de-DE" altLang="en-US"/>
          </a:p>
        </p:txBody>
      </p:sp>
      <p:sp>
        <p:nvSpPr>
          <p:cNvPr id="131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19939" name="Rectangle 3"/>
          <p:cNvSpPr txBox="1"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103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這張表</a:t>
            </a:r>
            <a:r>
              <a:rPr lang="en-US" altLang="zh-TW" dirty="0"/>
              <a:t>(</a:t>
            </a:r>
            <a:r>
              <a:rPr lang="zh-TW" altLang="en-US" dirty="0"/>
              <a:t>矩陣</a:t>
            </a:r>
            <a:r>
              <a:rPr lang="en-US" altLang="zh-TW" dirty="0"/>
              <a:t>)</a:t>
            </a:r>
            <a:r>
              <a:rPr lang="zh-TW" altLang="en-US" dirty="0"/>
              <a:t>理論上能做，但是實務上有困難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BB794-2720-416A-BE6D-CD02E094D549}" type="slidenum">
              <a:rPr lang="de-DE" altLang="en-US" smtClean="0"/>
              <a:pPr/>
              <a:t>64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0283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620734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段落</a:t>
            </a:r>
            <a:r>
              <a:rPr lang="en-US" altLang="zh-TW" dirty="0"/>
              <a:t>paragraph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BB794-2720-416A-BE6D-CD02E094D549}" type="slidenum">
              <a:rPr lang="de-DE" altLang="en-US" smtClean="0"/>
              <a:pPr/>
              <a:t>66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08753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去計算字和權重之間的關係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81DB8-0055-45FB-ACC3-CA1A6A729A1B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778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同一單詞的不同形式通常對文本數據分析有問題，因為它們具有不同的拼寫和相似的含義
例如，學習，學習，學習</a:t>
            </a:r>
            <a:r>
              <a:rPr lang="en-US" altLang="zh-TW" dirty="0"/>
              <a:t>,...
</a:t>
            </a:r>
            <a:r>
              <a:rPr lang="zh-TW" altLang="en-US" dirty="0"/>
              <a:t>詞幹提取是將單詞轉換為詞幹（規範化形式）的過程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81DB8-0055-45FB-ACC3-CA1A6A729A1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42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81DB8-0055-45FB-ACC3-CA1A6A729A1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046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0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35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8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zh-TW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72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866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49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4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 sz="8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4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2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TW" altLang="en-US" sz="900">
              <a:latin typeface="Calibri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6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7B11ACE-9B10-4367-8CD9-80D0AC3AE11D}" type="datetimeFigureOut">
              <a:rPr lang="zh-TW" altLang="en-US" smtClean="0"/>
              <a:t>2023/12/17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C0E694E-7E5C-4C16-BC06-A8A0688A6A1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18" Type="http://schemas.openxmlformats.org/officeDocument/2006/relationships/image" Target="../media/image67.emf"/><Relationship Id="rId3" Type="http://schemas.openxmlformats.org/officeDocument/2006/relationships/image" Target="../media/image52.jpg"/><Relationship Id="rId21" Type="http://schemas.openxmlformats.org/officeDocument/2006/relationships/image" Target="../media/image70.jpe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jp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gif"/><Relationship Id="rId15" Type="http://schemas.openxmlformats.org/officeDocument/2006/relationships/image" Target="../media/image64.png"/><Relationship Id="rId10" Type="http://schemas.openxmlformats.org/officeDocument/2006/relationships/image" Target="../media/image59.jpe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Relationship Id="rId22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ead01.com/0dAk5Dg.html#.Y16CTHZBw2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tt.cc/bbs/index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onomist.com/special-report/2010/02/27/data-data-everywhere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hbr.org/2012/10/data-scientist-the-sexiest-job-of-the-21st-century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1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86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87.emf"/><Relationship Id="rId4" Type="http://schemas.openxmlformats.org/officeDocument/2006/relationships/oleObject" Target="../embeddings/oleObject9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tw.news.appledaily.com/international/daily/20140321/35714931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2791" y="40881"/>
            <a:ext cx="7848600" cy="1927225"/>
          </a:xfrm>
        </p:spPr>
        <p:txBody>
          <a:bodyPr/>
          <a:lstStyle/>
          <a:p>
            <a:r>
              <a:rPr lang="en-US" altLang="zh-TW" sz="4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44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Text</a:t>
            </a:r>
            <a:r>
              <a:rPr lang="en-US" altLang="zh-TW" sz="44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Mining </a:t>
            </a:r>
            <a:endParaRPr lang="zh-TW" altLang="en-US" sz="4400" b="1" i="1" cap="none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486600" cy="1752600"/>
          </a:xfrm>
        </p:spPr>
        <p:txBody>
          <a:bodyPr>
            <a:normAutofit/>
          </a:bodyPr>
          <a:lstStyle/>
          <a:p>
            <a:endParaRPr lang="zh-TW" altLang="en-US" b="1" dirty="0">
              <a:latin typeface="+mj-ea"/>
              <a:ea typeface="+mj-ea"/>
            </a:endParaRPr>
          </a:p>
        </p:txBody>
      </p:sp>
      <p:pic>
        <p:nvPicPr>
          <p:cNvPr id="4" name="Picture 6" descr="C:\Users\LKK\AppData\Local\Microsoft\Windows\Temporary Internet Files\Content.IE5\PPGI5OYB\lgi01a2014010707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40" y="4569891"/>
            <a:ext cx="1189431" cy="225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16" y="-4048"/>
            <a:ext cx="2111584" cy="209807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50" y="3533946"/>
            <a:ext cx="1706643" cy="10359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09" y="2129608"/>
            <a:ext cx="886374" cy="7808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480" y="689573"/>
            <a:ext cx="1301827" cy="1160906"/>
          </a:xfrm>
          <a:prstGeom prst="rect">
            <a:avLst/>
          </a:prstGeom>
        </p:spPr>
      </p:pic>
      <p:pic>
        <p:nvPicPr>
          <p:cNvPr id="2050" name="Picture 2" descr="ãæå­é²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69" y="2148434"/>
            <a:ext cx="964612" cy="77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7863590" y="82593"/>
            <a:ext cx="1599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i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????.....</a:t>
            </a:r>
            <a:endParaRPr lang="zh-TW" altLang="en-US" sz="1600" b="1" i="1" dirty="0">
              <a:solidFill>
                <a:srgbClr val="99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2" descr="https://4.bp.blogspot.com/-luXLWhUaI1A/VtiM7ER24XI/AAAAAAAAAaw/6OrTdrQWm9Q/s640/Structured-Unstructu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988841"/>
            <a:ext cx="4627198" cy="22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50" y="4433849"/>
            <a:ext cx="1189432" cy="103032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185" y="4807868"/>
            <a:ext cx="1943547" cy="10717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61706">
            <a:off x="3952568" y="5422044"/>
            <a:ext cx="453208" cy="45320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714859">
            <a:off x="1927858" y="5721219"/>
            <a:ext cx="578537" cy="48614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46740">
            <a:off x="2676827" y="5901561"/>
            <a:ext cx="963648" cy="5019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73B5FB-40BF-43FB-B92C-20CECF88D1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0679" y="5938550"/>
            <a:ext cx="590240" cy="3652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20A8C3-1984-4A2A-A16D-72520B503F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2086" y="6350589"/>
            <a:ext cx="1135471" cy="3201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E9ACC1-92C9-4D01-B234-0279DC5E86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837751">
            <a:off x="3820622" y="4634558"/>
            <a:ext cx="660564" cy="49485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02D08C-2DFA-40AC-8070-00977C4E0F98}"/>
              </a:ext>
            </a:extLst>
          </p:cNvPr>
          <p:cNvSpPr txBox="1"/>
          <p:nvPr/>
        </p:nvSpPr>
        <p:spPr>
          <a:xfrm>
            <a:off x="6840399" y="2989436"/>
            <a:ext cx="2196096" cy="338554"/>
          </a:xfrm>
          <a:prstGeom prst="rect">
            <a:avLst/>
          </a:prstGeom>
          <a:solidFill>
            <a:srgbClr val="99FF6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600" b="1" i="1" dirty="0">
                <a:solidFill>
                  <a:srgbClr val="CC0099"/>
                </a:solidFill>
              </a:rPr>
              <a:t>English Vs. Chinese</a:t>
            </a:r>
            <a:endParaRPr lang="zh-TW" altLang="en-US" sz="1600" b="1" i="1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mining</a:t>
            </a:r>
            <a:r>
              <a:rPr lang="en-US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3916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31503" y="1556792"/>
            <a:ext cx="8712968" cy="5032375"/>
          </a:xfrm>
        </p:spPr>
        <p:txBody>
          <a:bodyPr>
            <a:noAutofit/>
          </a:bodyPr>
          <a:lstStyle/>
          <a:p>
            <a:pPr lvl="1"/>
            <a:r>
              <a:rPr lang="en-US" b="1" dirty="0"/>
              <a:t>…the discovery by computer of new, previously unknown information, by automatically </a:t>
            </a:r>
            <a:r>
              <a:rPr lang="en-US" b="1" dirty="0">
                <a:solidFill>
                  <a:srgbClr val="FF0000"/>
                </a:solidFill>
              </a:rPr>
              <a:t>extracting information </a:t>
            </a:r>
            <a:r>
              <a:rPr lang="en-US" b="1" dirty="0"/>
              <a:t>from different </a:t>
            </a:r>
            <a:r>
              <a:rPr lang="en-US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b="1" dirty="0"/>
              <a:t> resources.</a:t>
            </a:r>
          </a:p>
          <a:p>
            <a:pPr lvl="1"/>
            <a:endParaRPr lang="en-US" b="1" dirty="0"/>
          </a:p>
          <a:p>
            <a:pPr lvl="1"/>
            <a:r>
              <a:rPr lang="en-US" altLang="zh-TW" b="1" dirty="0"/>
              <a:t>First,</a:t>
            </a:r>
            <a:r>
              <a:rPr lang="zh-TW" altLang="en-US" b="1" dirty="0"/>
              <a:t>定義中強調</a:t>
            </a:r>
            <a:r>
              <a:rPr lang="en-US" altLang="zh-TW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zh-TW" altLang="en-US" b="1" dirty="0"/>
              <a:t>這一個字</a:t>
            </a:r>
            <a:endParaRPr lang="en-US" altLang="zh-TW" b="1" dirty="0"/>
          </a:p>
          <a:p>
            <a:pPr lvl="2"/>
            <a:r>
              <a:rPr lang="zh-TW" altLang="en-US" sz="2000" b="1" dirty="0"/>
              <a:t>不只是手寫的，還包含</a:t>
            </a:r>
            <a:r>
              <a:rPr lang="en-US" altLang="zh-TW" sz="2000" b="1" dirty="0"/>
              <a:t>word 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power point…</a:t>
            </a:r>
            <a:r>
              <a:rPr lang="zh-TW" altLang="en-US" sz="2000" b="1" dirty="0"/>
              <a:t>等等軟體環境所打字打出來的內容都算是</a:t>
            </a:r>
            <a:r>
              <a:rPr lang="en-US" altLang="zh-TW" sz="20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altLang="zh-TW" sz="2000" b="1" dirty="0"/>
              <a:t> resources </a:t>
            </a:r>
            <a:r>
              <a:rPr lang="zh-TW" altLang="en-US" sz="2000" b="1" dirty="0"/>
              <a:t>，任何被打出來的東西都算是</a:t>
            </a:r>
            <a:r>
              <a:rPr lang="en-US" altLang="zh-TW" sz="2000" b="1" dirty="0"/>
              <a:t>text</a:t>
            </a:r>
            <a:r>
              <a:rPr lang="zh-TW" altLang="en-US" sz="2000" b="1" dirty="0"/>
              <a:t>。</a:t>
            </a:r>
            <a:endParaRPr lang="en-US" altLang="zh-TW" sz="2000" b="1" dirty="0"/>
          </a:p>
          <a:p>
            <a:pPr lvl="1"/>
            <a:endParaRPr lang="en-US" altLang="zh-TW" b="1" dirty="0"/>
          </a:p>
          <a:p>
            <a:pPr lvl="1"/>
            <a:r>
              <a:rPr lang="en-US" altLang="zh-TW" b="1" dirty="0"/>
              <a:t>Second,</a:t>
            </a:r>
            <a:r>
              <a:rPr lang="zh-TW" altLang="en-US" b="1" dirty="0"/>
              <a:t>再來從這些</a:t>
            </a:r>
            <a:r>
              <a:rPr lang="en-US" b="1" dirty="0"/>
              <a:t> </a:t>
            </a:r>
            <a:r>
              <a:rPr lang="en-US" altLang="zh-TW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altLang="zh-TW" b="1" dirty="0"/>
              <a:t> resources</a:t>
            </a:r>
            <a:r>
              <a:rPr lang="zh-TW" altLang="en-US" b="1" dirty="0"/>
              <a:t>中去找出之前沒有發現的資訊</a:t>
            </a:r>
            <a:r>
              <a:rPr lang="en-US" altLang="zh-TW" b="1" dirty="0"/>
              <a:t>(</a:t>
            </a:r>
            <a:r>
              <a:rPr lang="en-US" altLang="zh-TW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 information</a:t>
            </a:r>
            <a:r>
              <a:rPr lang="en-US" altLang="zh-TW" b="1" dirty="0"/>
              <a:t>)</a:t>
            </a:r>
          </a:p>
          <a:p>
            <a:pPr lvl="1"/>
            <a:endParaRPr lang="en-US" altLang="zh-TW" b="1" dirty="0"/>
          </a:p>
          <a:p>
            <a:pPr lvl="1"/>
            <a:r>
              <a:rPr lang="en-US" altLang="zh-TW" b="1" dirty="0"/>
              <a:t>Third,</a:t>
            </a:r>
            <a:r>
              <a:rPr lang="zh-TW" altLang="en-US" b="1" dirty="0"/>
              <a:t>要能夠自動</a:t>
            </a:r>
            <a:r>
              <a:rPr lang="en-US" altLang="zh-TW" b="1" dirty="0"/>
              <a:t>(</a:t>
            </a:r>
            <a:r>
              <a:rPr lang="en-US" altLang="zh-TW" b="1" i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automatically </a:t>
            </a:r>
            <a:r>
              <a:rPr lang="en-US" altLang="zh-TW" b="1" dirty="0"/>
              <a:t>)</a:t>
            </a:r>
            <a:r>
              <a:rPr lang="zh-TW" altLang="en-US" b="1" dirty="0"/>
              <a:t>找到，所以使用一些</a:t>
            </a:r>
            <a:r>
              <a:rPr lang="en-US" altLang="zh-TW" b="1" dirty="0"/>
              <a:t>Python</a:t>
            </a:r>
            <a:r>
              <a:rPr lang="zh-TW" altLang="en-US" b="1" dirty="0"/>
              <a:t>或</a:t>
            </a:r>
            <a:r>
              <a:rPr lang="en-US" altLang="zh-TW" b="1" dirty="0"/>
              <a:t>R</a:t>
            </a:r>
            <a:r>
              <a:rPr lang="zh-TW" altLang="en-US" b="1" dirty="0"/>
              <a:t>等工具去</a:t>
            </a:r>
            <a:r>
              <a:rPr lang="en-US" altLang="zh-TW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written</a:t>
            </a:r>
            <a:r>
              <a:rPr lang="en-US" altLang="zh-TW" b="1" dirty="0"/>
              <a:t> resources</a:t>
            </a:r>
            <a:r>
              <a:rPr lang="zh-TW" altLang="en-US" b="1" dirty="0"/>
              <a:t>中自動找到一些蛛絲馬跡，這就是</a:t>
            </a:r>
            <a:r>
              <a:rPr lang="en-US" altLang="zh-TW" b="1" dirty="0"/>
              <a:t>text mining</a:t>
            </a:r>
            <a:r>
              <a:rPr lang="zh-TW" altLang="en-US" b="1" dirty="0"/>
              <a:t>的精神。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56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838200"/>
            <a:ext cx="6400800" cy="2057400"/>
          </a:xfrm>
          <a:solidFill>
            <a:srgbClr val="FEBBB0"/>
          </a:solidFill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1" dirty="0">
                <a:latin typeface="New York" charset="0"/>
                <a:cs typeface="Times New Roman" pitchFamily="18" charset="0"/>
              </a:rPr>
              <a:t>Well kids, I had an awesome birthday thanks to you. =D Just wanted to so thank you for coming and thanks for the gifts and junk. =) I have many pictures and I will post them later. hearts </a:t>
            </a:r>
          </a:p>
        </p:txBody>
      </p:sp>
      <p:sp>
        <p:nvSpPr>
          <p:cNvPr id="1340422" name="Rectangle 6"/>
          <p:cNvSpPr>
            <a:spLocks noChangeArrowheads="1"/>
          </p:cNvSpPr>
          <p:nvPr/>
        </p:nvSpPr>
        <p:spPr bwMode="auto">
          <a:xfrm>
            <a:off x="685800" y="3657600"/>
            <a:ext cx="6400800" cy="2057400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0" i="1" dirty="0">
                <a:latin typeface="New York" charset="0"/>
                <a:cs typeface="Times New Roman" pitchFamily="18" charset="0"/>
              </a:rPr>
              <a:t>Home alone for too many hours, all week long ... screaming child, headache, tears that just won’t let themselves loose.... and now I’ve lost my wedding band. I hate this. </a:t>
            </a:r>
          </a:p>
        </p:txBody>
      </p:sp>
      <p:sp>
        <p:nvSpPr>
          <p:cNvPr id="1340425" name="AutoShape 9"/>
          <p:cNvSpPr>
            <a:spLocks noChangeArrowheads="1"/>
          </p:cNvSpPr>
          <p:nvPr/>
        </p:nvSpPr>
        <p:spPr bwMode="auto">
          <a:xfrm>
            <a:off x="3492500" y="2420938"/>
            <a:ext cx="4584700" cy="1463675"/>
          </a:xfrm>
          <a:prstGeom prst="cloudCallout">
            <a:avLst>
              <a:gd name="adj1" fmla="val -97333"/>
              <a:gd name="adj2" fmla="val 6509"/>
            </a:avLst>
          </a:prstGeom>
          <a:solidFill>
            <a:schemeClr val="folHlink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What are the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characteristic words 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of these two moods?</a:t>
            </a:r>
          </a:p>
        </p:txBody>
      </p:sp>
      <p:sp>
        <p:nvSpPr>
          <p:cNvPr id="1340426" name="Rectangle 10"/>
          <p:cNvSpPr>
            <a:spLocks noChangeArrowheads="1"/>
          </p:cNvSpPr>
          <p:nvPr/>
        </p:nvSpPr>
        <p:spPr bwMode="auto">
          <a:xfrm>
            <a:off x="319088" y="6091238"/>
            <a:ext cx="8753475" cy="76676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r"/>
            <a:r>
              <a:rPr lang="de-DE" sz="1400" b="0"/>
              <a:t>[Mihalcea, R. &amp; Liu, H. (2006). A corpus-based approach to finding happiness, </a:t>
            </a:r>
          </a:p>
          <a:p>
            <a:pPr algn="r"/>
            <a:r>
              <a:rPr lang="de-DE" sz="1400" b="0"/>
              <a:t>In </a:t>
            </a:r>
            <a:r>
              <a:rPr lang="de-DE" sz="1400" b="0" i="1"/>
              <a:t>Proceedings of the AAAI Spring Symposium on Computational Approaches to Analyzing Weblogs</a:t>
            </a:r>
            <a:r>
              <a:rPr lang="de-DE" sz="1400" b="0"/>
              <a:t>.]</a:t>
            </a:r>
          </a:p>
          <a:p>
            <a:pPr algn="r"/>
            <a:r>
              <a:rPr lang="de-DE" sz="1400" b="0"/>
              <a:t>Slide based on Rada Mihalcea‘s slides in the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04291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04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838200"/>
            <a:ext cx="6400800" cy="2057400"/>
          </a:xfrm>
          <a:solidFill>
            <a:srgbClr val="FEBBB0"/>
          </a:solidFill>
          <a:effectLst>
            <a:outerShdw dist="35921" dir="27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1" dirty="0">
                <a:latin typeface="New York" charset="0"/>
                <a:cs typeface="Times New Roman" pitchFamily="18" charset="0"/>
              </a:rPr>
              <a:t>Well kids, I had an awesome birthday thanks to you. =D Just wanted to so thank you for coming and thanks for the gifts and junk. =) I have many pictures and I will post them later. hearts </a:t>
            </a:r>
          </a:p>
        </p:txBody>
      </p:sp>
      <p:sp>
        <p:nvSpPr>
          <p:cNvPr id="1340419" name="Text Box 3"/>
          <p:cNvSpPr txBox="1">
            <a:spLocks noChangeArrowheads="1"/>
          </p:cNvSpPr>
          <p:nvPr/>
        </p:nvSpPr>
        <p:spPr bwMode="auto">
          <a:xfrm>
            <a:off x="7168532" y="1431925"/>
            <a:ext cx="91563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b="0" dirty="0">
                <a:latin typeface="Times New Roman" pitchFamily="18" charset="0"/>
              </a:rPr>
              <a:t>current</a:t>
            </a:r>
          </a:p>
          <a:p>
            <a:pPr algn="ctr"/>
            <a:r>
              <a:rPr lang="en-US" b="0" dirty="0">
                <a:latin typeface="Times New Roman" pitchFamily="18" charset="0"/>
              </a:rPr>
              <a:t> mood:</a:t>
            </a:r>
          </a:p>
          <a:p>
            <a:pPr algn="ctr"/>
            <a:r>
              <a:rPr lang="en-US" b="1" i="1" dirty="0">
                <a:solidFill>
                  <a:srgbClr val="FFCC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positive</a:t>
            </a:r>
          </a:p>
        </p:txBody>
      </p:sp>
      <p:pic>
        <p:nvPicPr>
          <p:cNvPr id="1340420" name="Picture 4" descr="happ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1493838"/>
            <a:ext cx="563563" cy="563562"/>
          </a:xfrm>
          <a:prstGeom prst="rect">
            <a:avLst/>
          </a:prstGeom>
          <a:noFill/>
        </p:spPr>
      </p:pic>
      <p:grpSp>
        <p:nvGrpSpPr>
          <p:cNvPr id="1340421" name="Group 5"/>
          <p:cNvGrpSpPr>
            <a:grpSpLocks/>
          </p:cNvGrpSpPr>
          <p:nvPr/>
        </p:nvGrpSpPr>
        <p:grpSpPr bwMode="auto">
          <a:xfrm>
            <a:off x="685800" y="3657600"/>
            <a:ext cx="8107363" cy="2057400"/>
            <a:chOff x="432" y="2304"/>
            <a:chExt cx="5107" cy="1296"/>
          </a:xfrm>
        </p:grpSpPr>
        <p:sp>
          <p:nvSpPr>
            <p:cNvPr id="1340422" name="Rectangle 6"/>
            <p:cNvSpPr>
              <a:spLocks noChangeArrowheads="1"/>
            </p:cNvSpPr>
            <p:nvPr/>
          </p:nvSpPr>
          <p:spPr bwMode="auto">
            <a:xfrm>
              <a:off x="432" y="2304"/>
              <a:ext cx="4032" cy="1296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</a:pPr>
              <a:r>
                <a:rPr lang="en-US" sz="2800" b="0" i="1" dirty="0">
                  <a:latin typeface="New York" charset="0"/>
                  <a:cs typeface="Times New Roman" pitchFamily="18" charset="0"/>
                </a:rPr>
                <a:t>Home alone for too many hours, all week long ... screaming child, headache, tears that just won’t let themselves loose.... and now I’ve lost my wedding band. I hate this. </a:t>
              </a:r>
            </a:p>
          </p:txBody>
        </p:sp>
        <p:sp>
          <p:nvSpPr>
            <p:cNvPr id="1340423" name="Text Box 7"/>
            <p:cNvSpPr txBox="1">
              <a:spLocks noChangeArrowheads="1"/>
            </p:cNvSpPr>
            <p:nvPr/>
          </p:nvSpPr>
          <p:spPr bwMode="auto">
            <a:xfrm>
              <a:off x="4535" y="2678"/>
              <a:ext cx="617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>
                  <a:latin typeface="Times New Roman" pitchFamily="18" charset="0"/>
                </a:rPr>
                <a:t>current</a:t>
              </a:r>
            </a:p>
            <a:p>
              <a:pPr algn="ctr"/>
              <a:r>
                <a:rPr lang="en-US" b="0" dirty="0">
                  <a:latin typeface="Times New Roman" pitchFamily="18" charset="0"/>
                </a:rPr>
                <a:t> mood:</a:t>
              </a:r>
            </a:p>
            <a:p>
              <a:pPr algn="ctr"/>
              <a:r>
                <a:rPr lang="en-US" b="1" i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</a:rPr>
                <a:t>negative</a:t>
              </a:r>
            </a:p>
          </p:txBody>
        </p:sp>
        <p:pic>
          <p:nvPicPr>
            <p:cNvPr id="1340424" name="Picture 8" descr="sa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84" y="2717"/>
              <a:ext cx="355" cy="355"/>
            </a:xfrm>
            <a:prstGeom prst="rect">
              <a:avLst/>
            </a:prstGeom>
            <a:noFill/>
          </p:spPr>
        </p:pic>
      </p:grpSp>
      <p:sp>
        <p:nvSpPr>
          <p:cNvPr id="1340425" name="AutoShape 9"/>
          <p:cNvSpPr>
            <a:spLocks noChangeArrowheads="1"/>
          </p:cNvSpPr>
          <p:nvPr/>
        </p:nvSpPr>
        <p:spPr bwMode="auto">
          <a:xfrm>
            <a:off x="3492500" y="2420938"/>
            <a:ext cx="4584700" cy="1463675"/>
          </a:xfrm>
          <a:prstGeom prst="cloudCallout">
            <a:avLst>
              <a:gd name="adj1" fmla="val -97333"/>
              <a:gd name="adj2" fmla="val 6509"/>
            </a:avLst>
          </a:prstGeom>
          <a:solidFill>
            <a:schemeClr val="folHlink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What are the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characteristic words </a:t>
            </a:r>
          </a:p>
          <a:p>
            <a:pPr algn="ctr"/>
            <a:r>
              <a:rPr lang="de-DE">
                <a:solidFill>
                  <a:schemeClr val="bg1"/>
                </a:solidFill>
              </a:rPr>
              <a:t>of these two moods?</a:t>
            </a:r>
          </a:p>
        </p:txBody>
      </p:sp>
      <p:sp>
        <p:nvSpPr>
          <p:cNvPr id="1340426" name="Rectangle 10"/>
          <p:cNvSpPr>
            <a:spLocks noChangeArrowheads="1"/>
          </p:cNvSpPr>
          <p:nvPr/>
        </p:nvSpPr>
        <p:spPr bwMode="auto">
          <a:xfrm>
            <a:off x="319088" y="6091238"/>
            <a:ext cx="8753475" cy="76676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r"/>
            <a:r>
              <a:rPr lang="de-DE" sz="1400" b="0"/>
              <a:t>[Mihalcea, R. &amp; Liu, H. (2006). A corpus-based approach to finding happiness, </a:t>
            </a:r>
          </a:p>
          <a:p>
            <a:pPr algn="r"/>
            <a:r>
              <a:rPr lang="de-DE" sz="1400" b="0"/>
              <a:t>In </a:t>
            </a:r>
            <a:r>
              <a:rPr lang="de-DE" sz="1400" b="0" i="1"/>
              <a:t>Proceedings of the AAAI Spring Symposium on Computational Approaches to Analyzing Weblogs</a:t>
            </a:r>
            <a:r>
              <a:rPr lang="de-DE" sz="1400" b="0"/>
              <a:t>.]</a:t>
            </a:r>
          </a:p>
          <a:p>
            <a:pPr algn="r"/>
            <a:r>
              <a:rPr lang="de-DE" sz="1400" b="0"/>
              <a:t>Slide based on Rada Mihalcea‘s slides in the presentation.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6FF191-A469-4515-8D5F-0B4CC2EDE7B2}"/>
              </a:ext>
            </a:extLst>
          </p:cNvPr>
          <p:cNvSpPr txBox="1"/>
          <p:nvPr/>
        </p:nvSpPr>
        <p:spPr>
          <a:xfrm>
            <a:off x="7875599" y="615226"/>
            <a:ext cx="111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CC0099"/>
                </a:solidFill>
              </a:rPr>
              <a:t>neutral</a:t>
            </a:r>
          </a:p>
        </p:txBody>
      </p:sp>
      <p:pic>
        <p:nvPicPr>
          <p:cNvPr id="23554" name="Picture 2" descr="Is It Right to Include a Neutral Point in Rating Questions? - Relevant  Insights">
            <a:extLst>
              <a:ext uri="{FF2B5EF4-FFF2-40B4-BE49-F238E27FC236}">
                <a16:creationId xmlns:a16="http://schemas.microsoft.com/office/drawing/2014/main" id="{04823945-A523-4950-83B1-F15E531E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-4911"/>
            <a:ext cx="1713088" cy="66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5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04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Positive  Vs. Negative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如何看出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有無關鍵字呢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人腦可判斷出這兩篇文章在說什麼，那電腦呢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學習目標</a:t>
            </a:r>
            <a:endParaRPr lang="en-US" altLang="zh-TW" dirty="0"/>
          </a:p>
          <a:p>
            <a:pPr lvl="1"/>
            <a:r>
              <a:rPr lang="zh-TW" altLang="en-US" dirty="0"/>
              <a:t>電腦有沒有辦法經由一些</a:t>
            </a:r>
            <a:r>
              <a:rPr lang="en-US" altLang="zh-TW" dirty="0"/>
              <a:t>Preprocessing</a:t>
            </a:r>
            <a:r>
              <a:rPr lang="zh-TW" altLang="en-US" dirty="0"/>
              <a:t>的步驟之後稍微有一點點能力可以做這樣子的判別呢</a:t>
            </a:r>
            <a:r>
              <a:rPr lang="en-US" altLang="zh-TW" dirty="0"/>
              <a:t>?</a:t>
            </a:r>
          </a:p>
          <a:p>
            <a:pPr lvl="2"/>
            <a:r>
              <a:rPr lang="zh-TW" altLang="en-US" dirty="0"/>
              <a:t>這篇文章在說什麼</a:t>
            </a:r>
            <a:r>
              <a:rPr lang="en-US" altLang="zh-TW" dirty="0"/>
              <a:t>?</a:t>
            </a:r>
            <a:r>
              <a:rPr lang="zh-TW" altLang="en-US" dirty="0"/>
              <a:t>這兩篇文章像嗎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人腦可以判斷出這兩篇文章不像，但是電腦能嗎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人腦可以判斷出上面那篇是</a:t>
            </a:r>
            <a:r>
              <a:rPr lang="en-US" altLang="zh-TW" dirty="0"/>
              <a:t>Positive</a:t>
            </a:r>
            <a:r>
              <a:rPr lang="zh-TW" altLang="en-US" dirty="0"/>
              <a:t> </a:t>
            </a:r>
            <a:r>
              <a:rPr lang="en-US" altLang="zh-TW" dirty="0"/>
              <a:t>Sentiment</a:t>
            </a:r>
            <a:r>
              <a:rPr lang="zh-TW" altLang="en-US" dirty="0"/>
              <a:t>，下面那一篇是</a:t>
            </a:r>
            <a:r>
              <a:rPr lang="en-US" altLang="zh-TW" dirty="0"/>
              <a:t>Negative Sentiment</a:t>
            </a:r>
            <a:r>
              <a:rPr lang="zh-TW" altLang="en-US" dirty="0"/>
              <a:t>，那麼電腦有辦法嗎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要如何教會電腦做這些事情呢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852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Method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705087"/>
              </p:ext>
            </p:extLst>
          </p:nvPr>
        </p:nvGraphicFramePr>
        <p:xfrm>
          <a:off x="539552" y="5232397"/>
          <a:ext cx="6768752" cy="136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件" r:id="rId2" imgW="5410200" imgH="1041400" progId="Word.Document.12">
                  <p:embed/>
                </p:oleObj>
              </mc:Choice>
              <mc:Fallback>
                <p:oleObj name="文件" r:id="rId2" imgW="5410200" imgH="1041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5232397"/>
                        <a:ext cx="6768752" cy="136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4330824" cy="275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彎箭號 5"/>
          <p:cNvSpPr/>
          <p:nvPr/>
        </p:nvSpPr>
        <p:spPr>
          <a:xfrm rot="5400000">
            <a:off x="4579102" y="3421900"/>
            <a:ext cx="1535531" cy="1261703"/>
          </a:xfrm>
          <a:prstGeom prst="bentArrow">
            <a:avLst/>
          </a:prstGeom>
          <a:solidFill>
            <a:srgbClr val="006600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7380312" y="5373836"/>
            <a:ext cx="1512168" cy="955582"/>
          </a:xfrm>
          <a:prstGeom prst="cloudCallout">
            <a:avLst>
              <a:gd name="adj1" fmla="val -4156"/>
              <a:gd name="adj2" fmla="val 27382"/>
            </a:avLst>
          </a:prstGeom>
          <a:solidFill>
            <a:srgbClr val="FFC000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en-US" altLang="zh-TW" sz="1400" b="1" i="1" dirty="0">
                <a:solidFill>
                  <a:srgbClr val="3333CC"/>
                </a:solidFill>
              </a:rPr>
              <a:t>Positive</a:t>
            </a:r>
          </a:p>
          <a:p>
            <a:pPr algn="ctr"/>
            <a:r>
              <a:rPr lang="en-US" sz="1400" b="1" i="1" dirty="0">
                <a:solidFill>
                  <a:srgbClr val="3333CC"/>
                </a:solidFill>
              </a:rPr>
              <a:t>Or</a:t>
            </a:r>
          </a:p>
          <a:p>
            <a:pPr algn="ctr"/>
            <a:r>
              <a:rPr lang="en-US" sz="1400" b="1" i="1" dirty="0">
                <a:solidFill>
                  <a:srgbClr val="3333CC"/>
                </a:solidFill>
              </a:rPr>
              <a:t>Negative</a:t>
            </a:r>
            <a:endParaRPr lang="de-DE" sz="1400" b="1" i="1" dirty="0">
              <a:solidFill>
                <a:srgbClr val="3333CC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EE49188-9234-498A-8BF5-15A355DED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-12274"/>
            <a:ext cx="5004048" cy="22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8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620688"/>
            <a:ext cx="7813675" cy="533400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The goal: text representation</a:t>
            </a:r>
          </a:p>
        </p:txBody>
      </p:sp>
      <p:sp>
        <p:nvSpPr>
          <p:cNvPr id="130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73113" y="1295400"/>
            <a:ext cx="7891462" cy="4859338"/>
          </a:xfrm>
          <a:solidFill>
            <a:schemeClr val="bg1"/>
          </a:solidFill>
          <a:ln/>
        </p:spPr>
        <p:txBody>
          <a:bodyPr>
            <a:normAutofit/>
          </a:bodyPr>
          <a:lstStyle/>
          <a:p>
            <a:pPr marL="474663" lvl="1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400" dirty="0">
                <a:ea typeface="新細明體" charset="-120"/>
              </a:rPr>
              <a:t>Basic idea: </a:t>
            </a:r>
          </a:p>
          <a:p>
            <a:pPr marL="950913" lvl="2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Keywords are extracted from texts.</a:t>
            </a:r>
          </a:p>
          <a:p>
            <a:pPr marL="950913" lvl="2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These keywords describe topical content </a:t>
            </a:r>
          </a:p>
          <a:p>
            <a:pPr marL="676593" lvl="1" indent="-284163" defTabSz="449263">
              <a:lnSpc>
                <a:spcPct val="93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400" dirty="0">
                <a:ea typeface="新細明體" charset="-120"/>
              </a:rPr>
              <a:t>Based on the </a:t>
            </a:r>
            <a:r>
              <a:rPr lang="en-GB" altLang="zh-TW" sz="2400" b="1" i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vector</a:t>
            </a:r>
            <a:r>
              <a:rPr lang="en-GB" altLang="zh-TW" sz="2400" i="1" dirty="0">
                <a:ea typeface="新細明體" charset="-120"/>
              </a:rPr>
              <a:t> space model</a:t>
            </a:r>
            <a:r>
              <a:rPr lang="en-GB" altLang="zh-TW" sz="2400" dirty="0">
                <a:ea typeface="新細明體" charset="-120"/>
              </a:rPr>
              <a:t> of document collections:</a:t>
            </a:r>
          </a:p>
          <a:p>
            <a:pPr marL="950913" lvl="2" indent="-284163" defTabSz="4492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Each unique word in a corpus of Web pages = one  </a:t>
            </a:r>
            <a:r>
              <a:rPr lang="en-GB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dimension</a:t>
            </a:r>
          </a:p>
          <a:p>
            <a:pPr marL="950913" lvl="2" indent="-284163" defTabSz="4492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000" dirty="0">
                <a:ea typeface="新細明體" charset="-120"/>
              </a:rPr>
              <a:t>Each page is a vector with non-zero weight for each word in that page, zero weight for other words</a:t>
            </a:r>
          </a:p>
          <a:p>
            <a:pPr marL="474663" lvl="1" indent="-284163" defTabSz="449263"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zh-TW" sz="2400" dirty="0">
                <a:solidFill>
                  <a:srgbClr val="006600"/>
                </a:solidFill>
                <a:ea typeface="新細明體" charset="-120"/>
                <a:sym typeface="Wingdings" pitchFamily="2" charset="2"/>
              </a:rPr>
              <a:t></a:t>
            </a:r>
            <a:r>
              <a:rPr lang="en-GB" altLang="zh-TW" sz="2400" dirty="0">
                <a:ea typeface="新細明體" charset="-120"/>
                <a:sym typeface="Wingdings" pitchFamily="2" charset="2"/>
              </a:rPr>
              <a:t> </a:t>
            </a:r>
            <a:r>
              <a:rPr lang="en-GB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Words </a:t>
            </a:r>
            <a:r>
              <a:rPr lang="en-GB" altLang="zh-TW" sz="2400" dirty="0">
                <a:ea typeface="新細明體" charset="-120"/>
              </a:rPr>
              <a:t>become</a:t>
            </a:r>
            <a:r>
              <a:rPr lang="en-GB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  <a:cs typeface="Arial" charset="0"/>
              </a:rPr>
              <a:t>“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features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  <a:cs typeface="Arial" charset="0"/>
              </a:rPr>
              <a:t>”</a:t>
            </a:r>
            <a:r>
              <a:rPr lang="en-GB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 </a:t>
            </a:r>
            <a:r>
              <a:rPr lang="en-GB" altLang="zh-TW" sz="2400" dirty="0">
                <a:ea typeface="新細明體" charset="-120"/>
              </a:rPr>
              <a:t>(in a data-mining sense)</a:t>
            </a:r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5F65D24C-E3BD-4D2B-A0BF-64962C62A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459497"/>
              </p:ext>
            </p:extLst>
          </p:nvPr>
        </p:nvGraphicFramePr>
        <p:xfrm>
          <a:off x="691325" y="5613572"/>
          <a:ext cx="7510127" cy="1364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件" r:id="rId3" imgW="5410200" imgH="1041400" progId="Word.Document.12">
                  <p:embed/>
                </p:oleObj>
              </mc:Choice>
              <mc:Fallback>
                <p:oleObj name="文件" r:id="rId3" imgW="5410200" imgH="1041400" progId="Word.Documen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1325" y="5613572"/>
                        <a:ext cx="7510127" cy="1364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578916CC-3091-476D-ACEA-7125EE937826}"/>
              </a:ext>
            </a:extLst>
          </p:cNvPr>
          <p:cNvSpPr txBox="1"/>
          <p:nvPr/>
        </p:nvSpPr>
        <p:spPr>
          <a:xfrm>
            <a:off x="691324" y="5145938"/>
            <a:ext cx="7510127" cy="369332"/>
          </a:xfrm>
          <a:prstGeom prst="rect">
            <a:avLst/>
          </a:prstGeom>
          <a:solidFill>
            <a:srgbClr val="006600"/>
          </a:solidFill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 / Feature / Dimension / Attribute / Field / Term / Token / … 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08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u="sng" dirty="0">
                <a:ea typeface="新細明體" charset="-120"/>
              </a:rPr>
              <a:t>Text mining </a:t>
            </a:r>
            <a:r>
              <a:rPr lang="en-US" altLang="zh-TW" b="1" u="sng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process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http://alg.ncsa.uiuc.edu/do/documents/presentations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35124" y="1792423"/>
            <a:ext cx="3036888" cy="44116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Text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C00000"/>
                </a:solidFill>
                <a:ea typeface="新細明體" charset="-120"/>
              </a:rPr>
              <a:t>Document Collection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C00000"/>
                </a:solidFill>
                <a:ea typeface="新細明體" charset="-120"/>
              </a:rPr>
              <a:t>Text Characteristics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Text preprocessing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3333CC"/>
                </a:solidFill>
                <a:ea typeface="新細明體" charset="-120"/>
              </a:rPr>
              <a:t>Syntactic/Semantic text analysis 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Feature Generation 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dirty="0">
                <a:solidFill>
                  <a:srgbClr val="006600"/>
                </a:solidFill>
                <a:ea typeface="新細明體" charset="-120"/>
              </a:rPr>
              <a:t>Bag of words 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Feature Selection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Text/Data Mining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i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Classification</a:t>
            </a:r>
          </a:p>
          <a:p>
            <a:pPr lvl="1">
              <a:lnSpc>
                <a:spcPct val="80000"/>
              </a:lnSpc>
            </a:pPr>
            <a:r>
              <a:rPr lang="en-US" altLang="zh-TW" sz="18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Clustering</a:t>
            </a:r>
          </a:p>
          <a:p>
            <a:pPr>
              <a:lnSpc>
                <a:spcPct val="80000"/>
              </a:lnSpc>
            </a:pPr>
            <a:r>
              <a:rPr lang="en-US" altLang="zh-TW" sz="2000" b="1" dirty="0">
                <a:ea typeface="新細明體" charset="-120"/>
              </a:rPr>
              <a:t>Analyzing results</a:t>
            </a:r>
            <a:br>
              <a:rPr lang="en-US" altLang="zh-TW" sz="2000" b="1" dirty="0">
                <a:ea typeface="新細明體" charset="-120"/>
              </a:rPr>
            </a:br>
            <a:br>
              <a:rPr lang="en-US" altLang="zh-TW" sz="2000" b="1" dirty="0">
                <a:ea typeface="新細明體" charset="-120"/>
              </a:rPr>
            </a:br>
            <a:endParaRPr lang="en-US" altLang="zh-TW" sz="2000" b="1" dirty="0">
              <a:ea typeface="新細明體" charset="-120"/>
            </a:endParaRPr>
          </a:p>
        </p:txBody>
      </p:sp>
      <p:pic>
        <p:nvPicPr>
          <p:cNvPr id="175108" name="Picture 4" descr="tm_process-diagr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8615" y="1674750"/>
            <a:ext cx="5040560" cy="3816424"/>
          </a:xfrm>
          <a:prstGeom prst="rect">
            <a:avLst/>
          </a:prstGeom>
          <a:noFill/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B9E04696-C7E7-4A1A-B6D1-C8229B5D7393}"/>
              </a:ext>
            </a:extLst>
          </p:cNvPr>
          <p:cNvGrpSpPr/>
          <p:nvPr/>
        </p:nvGrpSpPr>
        <p:grpSpPr>
          <a:xfrm>
            <a:off x="6720433" y="5198817"/>
            <a:ext cx="2392660" cy="1557975"/>
            <a:chOff x="3631265" y="2207384"/>
            <a:chExt cx="3592977" cy="291333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C498F33-AA97-42F0-9506-A9479F5D7E5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271089" y="2741112"/>
              <a:ext cx="2772662" cy="15893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FDD8863-842B-493C-A9BF-19DE85928A2B}"/>
                    </a:ext>
                  </a:extLst>
                </p:cNvPr>
                <p:cNvSpPr/>
                <p:nvPr/>
              </p:nvSpPr>
              <p:spPr>
                <a:xfrm>
                  <a:off x="3779912" y="4634937"/>
                  <a:ext cx="3444330" cy="48578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0" fontAlgn="base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1" i="1" kern="12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𝑨𝒄𝒄𝒖𝒓𝒂𝒄𝒚</m:t>
                        </m:r>
                        <m:r>
                          <a:rPr lang="en-US" sz="800" b="1" i="1" kern="12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sz="800" b="1" i="1" kern="120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新細明體" panose="02020500000000000000" pitchFamily="18" charset="-120"/>
                              </a:rPr>
                            </m:ctrlPr>
                          </m:fPr>
                          <m:num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𝒃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𝒄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800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den>
                        </m:f>
                      </m:oMath>
                    </m:oMathPara>
                  </a14:m>
                  <a:endParaRPr lang="zh-TW" sz="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FDD8863-842B-493C-A9BF-19DE85928A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4634937"/>
                  <a:ext cx="3444330" cy="485780"/>
                </a:xfrm>
                <a:prstGeom prst="rect">
                  <a:avLst/>
                </a:prstGeom>
                <a:blipFill>
                  <a:blip r:embed="rId5"/>
                  <a:stretch>
                    <a:fillRect b="-35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DCC0A7AD-9716-4881-9CD3-2D6601431AE1}"/>
                </a:ext>
              </a:extLst>
            </p:cNvPr>
            <p:cNvSpPr/>
            <p:nvPr/>
          </p:nvSpPr>
          <p:spPr>
            <a:xfrm>
              <a:off x="3631265" y="2921596"/>
              <a:ext cx="366915" cy="3188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真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4C382C62-6714-4E05-B788-95B040D3F66E}"/>
                </a:ext>
              </a:extLst>
            </p:cNvPr>
            <p:cNvSpPr/>
            <p:nvPr/>
          </p:nvSpPr>
          <p:spPr>
            <a:xfrm>
              <a:off x="3631265" y="3768576"/>
              <a:ext cx="366915" cy="3188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假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F948759A-05B9-4639-A4FB-A00E128DBABB}"/>
                </a:ext>
              </a:extLst>
            </p:cNvPr>
            <p:cNvSpPr/>
            <p:nvPr/>
          </p:nvSpPr>
          <p:spPr>
            <a:xfrm>
              <a:off x="6344679" y="2207384"/>
              <a:ext cx="366915" cy="3188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假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BC035420-511C-402D-A5F3-1749C31D6464}"/>
                </a:ext>
              </a:extLst>
            </p:cNvPr>
            <p:cNvSpPr/>
            <p:nvPr/>
          </p:nvSpPr>
          <p:spPr>
            <a:xfrm>
              <a:off x="5087780" y="2207384"/>
              <a:ext cx="366915" cy="3188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sz="8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真</a:t>
              </a:r>
              <a:endParaRPr lang="zh-TW" sz="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</p:grpSp>
      <p:pic>
        <p:nvPicPr>
          <p:cNvPr id="25602" name="Picture 2" descr="Receiver operating characteristic - Wikipedia">
            <a:extLst>
              <a:ext uri="{FF2B5EF4-FFF2-40B4-BE49-F238E27FC236}">
                <a16:creationId xmlns:a16="http://schemas.microsoft.com/office/drawing/2014/main" id="{61EB6D25-61DA-4FC8-9FAE-FA49C4D8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921" y="3623895"/>
            <a:ext cx="1053116" cy="105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4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48" y="5354933"/>
            <a:ext cx="1122011" cy="685498"/>
          </a:xfrm>
        </p:spPr>
      </p:pic>
      <p:sp>
        <p:nvSpPr>
          <p:cNvPr id="4" name="文字方塊 3"/>
          <p:cNvSpPr txBox="1"/>
          <p:nvPr/>
        </p:nvSpPr>
        <p:spPr>
          <a:xfrm>
            <a:off x="1364066" y="727086"/>
            <a:ext cx="1821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資料來源</a:t>
            </a:r>
            <a:endParaRPr lang="en-US" altLang="zh-TW" sz="2000" dirty="0"/>
          </a:p>
          <a:p>
            <a:r>
              <a:rPr lang="en-US" altLang="zh-TW" sz="2000" dirty="0"/>
              <a:t>Source of Text</a:t>
            </a:r>
          </a:p>
        </p:txBody>
      </p:sp>
      <p:sp>
        <p:nvSpPr>
          <p:cNvPr id="5" name="流程圖: 多重文件 4"/>
          <p:cNvSpPr/>
          <p:nvPr/>
        </p:nvSpPr>
        <p:spPr>
          <a:xfrm>
            <a:off x="5231150" y="1133612"/>
            <a:ext cx="720080" cy="528207"/>
          </a:xfrm>
          <a:prstGeom prst="flowChartMultidocumen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000066"/>
                </a:solidFill>
              </a:rPr>
              <a:t>vvv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9797" y="2370090"/>
            <a:ext cx="3645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斷字</a:t>
            </a:r>
            <a:r>
              <a:rPr lang="en-US" altLang="zh-TW" sz="2000" dirty="0"/>
              <a:t>/</a:t>
            </a:r>
            <a:r>
              <a:rPr lang="zh-TW" altLang="en-US" sz="2000" dirty="0"/>
              <a:t>分詞</a:t>
            </a:r>
            <a:endParaRPr lang="en-US" altLang="zh-TW" sz="2000" dirty="0"/>
          </a:p>
          <a:p>
            <a:r>
              <a:rPr lang="en-US" altLang="zh-TW" sz="2000" dirty="0"/>
              <a:t>(Chinese Word Segmentation)</a:t>
            </a:r>
          </a:p>
          <a:p>
            <a:r>
              <a:rPr lang="en-US" altLang="zh-TW" sz="2000" dirty="0"/>
              <a:t>Ex. CKIP / R / Python</a:t>
            </a:r>
            <a:endParaRPr lang="zh-TW" altLang="en-US" sz="2000" dirty="0"/>
          </a:p>
        </p:txBody>
      </p:sp>
      <p:sp>
        <p:nvSpPr>
          <p:cNvPr id="7" name="流程圖: 多重文件 6"/>
          <p:cNvSpPr/>
          <p:nvPr/>
        </p:nvSpPr>
        <p:spPr>
          <a:xfrm>
            <a:off x="5570837" y="37584"/>
            <a:ext cx="720080" cy="528207"/>
          </a:xfrm>
          <a:prstGeom prst="flowChartMultidocument">
            <a:avLst/>
          </a:prstGeom>
          <a:solidFill>
            <a:srgbClr val="99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000066"/>
                </a:solidFill>
              </a:rPr>
              <a:t>xxx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4545" y="4954823"/>
            <a:ext cx="3606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資料矩陣</a:t>
            </a:r>
            <a:r>
              <a:rPr lang="en-US" altLang="zh-TW" sz="2000" dirty="0"/>
              <a:t>(Data Matrix)</a:t>
            </a:r>
          </a:p>
          <a:p>
            <a:pPr algn="ctr"/>
            <a:r>
              <a:rPr lang="zh-TW" altLang="en-US" sz="2000" dirty="0"/>
              <a:t>次數</a:t>
            </a:r>
            <a:r>
              <a:rPr lang="en-US" altLang="zh-TW" sz="2000" dirty="0"/>
              <a:t>Frequency/</a:t>
            </a:r>
            <a:r>
              <a:rPr lang="zh-TW" altLang="en-US" sz="2000" dirty="0"/>
              <a:t>權重</a:t>
            </a:r>
            <a:r>
              <a:rPr lang="en-US" altLang="zh-TW" sz="2000" dirty="0"/>
              <a:t>Weighting</a:t>
            </a:r>
          </a:p>
          <a:p>
            <a:pPr algn="ctr"/>
            <a:r>
              <a:rPr lang="en-US" altLang="zh-TW" sz="2000" dirty="0"/>
              <a:t>Ex. </a:t>
            </a:r>
            <a:r>
              <a:rPr lang="en-US" altLang="zh-TW" sz="2000" dirty="0" err="1"/>
              <a:t>tf</a:t>
            </a:r>
            <a:r>
              <a:rPr lang="en-US" altLang="zh-TW" sz="2000" dirty="0"/>
              <a:t> / </a:t>
            </a:r>
            <a:r>
              <a:rPr lang="en-US" altLang="zh-TW" sz="2000" dirty="0" err="1"/>
              <a:t>idf</a:t>
            </a:r>
            <a:r>
              <a:rPr lang="en-US" altLang="zh-TW" sz="2000" dirty="0"/>
              <a:t> / </a:t>
            </a:r>
            <a:r>
              <a:rPr lang="en-US" altLang="zh-TW" sz="2000" dirty="0" err="1"/>
              <a:t>tfidf</a:t>
            </a:r>
            <a:r>
              <a:rPr lang="en-US" altLang="zh-TW" sz="2000" dirty="0"/>
              <a:t> / entropy</a:t>
            </a:r>
            <a:endParaRPr lang="zh-TW" altLang="en-US" sz="2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61936" y="3452067"/>
            <a:ext cx="2440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資料整理</a:t>
            </a:r>
            <a:endParaRPr lang="en-US" altLang="zh-TW" sz="2000" dirty="0"/>
          </a:p>
          <a:p>
            <a:r>
              <a:rPr lang="en-US" altLang="zh-TW" sz="2000" dirty="0"/>
              <a:t>(Data Organization)</a:t>
            </a:r>
          </a:p>
          <a:p>
            <a:r>
              <a:rPr lang="en-US" altLang="zh-TW" sz="2000" dirty="0"/>
              <a:t>1.Stop words</a:t>
            </a:r>
          </a:p>
          <a:p>
            <a:r>
              <a:rPr lang="en-US" altLang="zh-TW" sz="2000" dirty="0"/>
              <a:t>2.Stemming</a:t>
            </a:r>
            <a:endParaRPr lang="zh-TW" altLang="en-US" sz="2000" dirty="0"/>
          </a:p>
        </p:txBody>
      </p:sp>
      <p:sp>
        <p:nvSpPr>
          <p:cNvPr id="3" name="流程圖: 文件 2"/>
          <p:cNvSpPr/>
          <p:nvPr/>
        </p:nvSpPr>
        <p:spPr>
          <a:xfrm>
            <a:off x="3818154" y="413976"/>
            <a:ext cx="1395437" cy="861876"/>
          </a:xfrm>
          <a:prstGeom prst="flowChartDocument">
            <a:avLst/>
          </a:prstGeom>
          <a:solidFill>
            <a:srgbClr val="9900FF"/>
          </a:solidFill>
          <a:ln>
            <a:solidFill>
              <a:srgbClr val="99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</a:rPr>
              <a:t>xxxooovvv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2" name="流程圖: 多重文件 11"/>
          <p:cNvSpPr/>
          <p:nvPr/>
        </p:nvSpPr>
        <p:spPr>
          <a:xfrm>
            <a:off x="5902477" y="565791"/>
            <a:ext cx="720080" cy="528207"/>
          </a:xfrm>
          <a:prstGeom prst="flowChartMultidocumen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000066"/>
                </a:solidFill>
              </a:rPr>
              <a:t>ooo</a:t>
            </a:r>
            <a:endParaRPr lang="zh-TW" altLang="en-US" b="1" dirty="0">
              <a:solidFill>
                <a:srgbClr val="000066"/>
              </a:solidFill>
            </a:endParaRPr>
          </a:p>
        </p:txBody>
      </p:sp>
      <p:cxnSp>
        <p:nvCxnSpPr>
          <p:cNvPr id="13" name="直線單箭頭接點 12"/>
          <p:cNvCxnSpPr>
            <a:stCxn id="7" idx="1"/>
          </p:cNvCxnSpPr>
          <p:nvPr/>
        </p:nvCxnSpPr>
        <p:spPr>
          <a:xfrm flipH="1">
            <a:off x="5212975" y="301688"/>
            <a:ext cx="357862" cy="2490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5" idx="1"/>
          </p:cNvCxnSpPr>
          <p:nvPr/>
        </p:nvCxnSpPr>
        <p:spPr>
          <a:xfrm flipH="1" flipV="1">
            <a:off x="4940318" y="1142588"/>
            <a:ext cx="290832" cy="25512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2" idx="1"/>
            <a:endCxn id="3" idx="3"/>
          </p:cNvCxnSpPr>
          <p:nvPr/>
        </p:nvCxnSpPr>
        <p:spPr>
          <a:xfrm flipH="1">
            <a:off x="5213591" y="829895"/>
            <a:ext cx="688886" cy="1501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264" y="3631449"/>
            <a:ext cx="712208" cy="65438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48" y="2074028"/>
            <a:ext cx="1001768" cy="69544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32" y="3771207"/>
            <a:ext cx="626696" cy="69692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64" y="3608881"/>
            <a:ext cx="709400" cy="422928"/>
          </a:xfrm>
          <a:prstGeom prst="rect">
            <a:avLst/>
          </a:prstGeom>
        </p:spPr>
      </p:pic>
      <p:sp>
        <p:nvSpPr>
          <p:cNvPr id="69" name="向下箭號 68"/>
          <p:cNvSpPr/>
          <p:nvPr/>
        </p:nvSpPr>
        <p:spPr>
          <a:xfrm rot="17206890">
            <a:off x="3576287" y="2153011"/>
            <a:ext cx="329693" cy="8174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下箭號 69"/>
          <p:cNvSpPr/>
          <p:nvPr/>
        </p:nvSpPr>
        <p:spPr>
          <a:xfrm>
            <a:off x="4470455" y="4540358"/>
            <a:ext cx="329693" cy="59296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/>
          <p:cNvSpPr txBox="1"/>
          <p:nvPr/>
        </p:nvSpPr>
        <p:spPr>
          <a:xfrm>
            <a:off x="3683058" y="4945748"/>
            <a:ext cx="1028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tdm</a:t>
            </a:r>
            <a:endParaRPr lang="en-US" altLang="zh-TW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4" name="圖片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28" y="6251600"/>
            <a:ext cx="670136" cy="446757"/>
          </a:xfrm>
          <a:prstGeom prst="rect">
            <a:avLst/>
          </a:prstGeom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60" y="6215628"/>
            <a:ext cx="547942" cy="527797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70" y="4078535"/>
            <a:ext cx="1066774" cy="698371"/>
          </a:xfrm>
          <a:prstGeom prst="rect">
            <a:avLst/>
          </a:prstGeom>
        </p:spPr>
      </p:pic>
      <p:pic>
        <p:nvPicPr>
          <p:cNvPr id="77" name="圖片 7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99" y="4118216"/>
            <a:ext cx="878062" cy="657290"/>
          </a:xfrm>
          <a:prstGeom prst="rect">
            <a:avLst/>
          </a:prstGeom>
        </p:spPr>
      </p:pic>
      <p:pic>
        <p:nvPicPr>
          <p:cNvPr id="78" name="圖片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84" y="4992170"/>
            <a:ext cx="886350" cy="508891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79" y="5819470"/>
            <a:ext cx="880076" cy="660057"/>
          </a:xfrm>
          <a:prstGeom prst="rect">
            <a:avLst/>
          </a:prstGeom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0125" y="2924944"/>
            <a:ext cx="1016675" cy="723079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52" y="2941074"/>
            <a:ext cx="1033531" cy="775958"/>
          </a:xfrm>
          <a:prstGeom prst="rect">
            <a:avLst/>
          </a:prstGeom>
        </p:spPr>
      </p:pic>
      <p:sp>
        <p:nvSpPr>
          <p:cNvPr id="82" name="向下箭號 81"/>
          <p:cNvSpPr/>
          <p:nvPr/>
        </p:nvSpPr>
        <p:spPr>
          <a:xfrm rot="15597842">
            <a:off x="6477230" y="5064201"/>
            <a:ext cx="174083" cy="718384"/>
          </a:xfrm>
          <a:prstGeom prst="downArrow">
            <a:avLst/>
          </a:prstGeom>
          <a:solidFill>
            <a:srgbClr val="99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向下箭號 82"/>
          <p:cNvSpPr/>
          <p:nvPr/>
        </p:nvSpPr>
        <p:spPr>
          <a:xfrm rot="16961350">
            <a:off x="6320113" y="5756418"/>
            <a:ext cx="148992" cy="481858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向下箭號 83"/>
          <p:cNvSpPr/>
          <p:nvPr/>
        </p:nvSpPr>
        <p:spPr>
          <a:xfrm rot="14173500">
            <a:off x="6447198" y="4402068"/>
            <a:ext cx="179107" cy="96201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向下箭號 84"/>
          <p:cNvSpPr/>
          <p:nvPr/>
        </p:nvSpPr>
        <p:spPr>
          <a:xfrm rot="12463184">
            <a:off x="6256097" y="3665111"/>
            <a:ext cx="146886" cy="1299095"/>
          </a:xfrm>
          <a:prstGeom prst="downArrow">
            <a:avLst>
              <a:gd name="adj1" fmla="val 61829"/>
              <a:gd name="adj2" fmla="val 50000"/>
            </a:avLst>
          </a:prstGeom>
          <a:solidFill>
            <a:srgbClr val="99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6727707" y="2689175"/>
            <a:ext cx="2127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推薦</a:t>
            </a:r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7034256" y="3705496"/>
            <a:ext cx="184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集群分析</a:t>
            </a:r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7110177" y="5224922"/>
            <a:ext cx="1790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關聯規則</a:t>
            </a:r>
            <a:endParaRPr lang="en-US" altLang="zh-TW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Association Rules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6669778" y="6474978"/>
            <a:ext cx="205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資料分類</a:t>
            </a:r>
            <a:r>
              <a:rPr lang="en-US" altLang="zh-TW" sz="14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  <a:endParaRPr lang="zh-TW" alt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向下箭號 89"/>
          <p:cNvSpPr/>
          <p:nvPr/>
        </p:nvSpPr>
        <p:spPr>
          <a:xfrm rot="2688018">
            <a:off x="3576287" y="1471824"/>
            <a:ext cx="329693" cy="62249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274856" y="1427697"/>
            <a:ext cx="1177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中文</a:t>
            </a:r>
            <a:r>
              <a:rPr lang="en-US" altLang="zh-TW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(Chinese)</a:t>
            </a:r>
            <a:endParaRPr lang="zh-TW" altLang="en-US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4866117" y="1740133"/>
            <a:ext cx="106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English</a:t>
            </a:r>
            <a:endParaRPr lang="zh-TW" altLang="en-US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橢圓 92"/>
          <p:cNvSpPr/>
          <p:nvPr/>
        </p:nvSpPr>
        <p:spPr>
          <a:xfrm>
            <a:off x="3100012" y="714108"/>
            <a:ext cx="475584" cy="487721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橢圓 93"/>
          <p:cNvSpPr/>
          <p:nvPr/>
        </p:nvSpPr>
        <p:spPr>
          <a:xfrm>
            <a:off x="5127587" y="2340958"/>
            <a:ext cx="478700" cy="54584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橢圓 94"/>
          <p:cNvSpPr/>
          <p:nvPr/>
        </p:nvSpPr>
        <p:spPr>
          <a:xfrm>
            <a:off x="3185646" y="3560623"/>
            <a:ext cx="471338" cy="46989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橢圓 95"/>
          <p:cNvSpPr/>
          <p:nvPr/>
        </p:nvSpPr>
        <p:spPr>
          <a:xfrm>
            <a:off x="3194966" y="4632980"/>
            <a:ext cx="466796" cy="53166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橢圓 96"/>
          <p:cNvSpPr/>
          <p:nvPr/>
        </p:nvSpPr>
        <p:spPr>
          <a:xfrm>
            <a:off x="7521707" y="2254791"/>
            <a:ext cx="463992" cy="45412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87" y="4493554"/>
            <a:ext cx="764403" cy="55019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90" y="5345858"/>
            <a:ext cx="1066494" cy="69244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4700" y="-7931"/>
            <a:ext cx="951461" cy="113252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1805" y="2126163"/>
            <a:ext cx="948962" cy="1089772"/>
          </a:xfrm>
          <a:prstGeom prst="rect">
            <a:avLst/>
          </a:prstGeom>
        </p:spPr>
      </p:pic>
      <p:sp>
        <p:nvSpPr>
          <p:cNvPr id="58" name="文字方塊 57"/>
          <p:cNvSpPr txBox="1"/>
          <p:nvPr/>
        </p:nvSpPr>
        <p:spPr>
          <a:xfrm>
            <a:off x="4211960" y="2570144"/>
            <a:ext cx="99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Corpus</a:t>
            </a:r>
            <a:endParaRPr lang="zh-TW" altLang="en-U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橢圓 58"/>
          <p:cNvSpPr/>
          <p:nvPr/>
        </p:nvSpPr>
        <p:spPr>
          <a:xfrm>
            <a:off x="1029680" y="1355361"/>
            <a:ext cx="992384" cy="970133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1a</a:t>
            </a:r>
            <a:endParaRPr lang="zh-TW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向下箭號 67"/>
          <p:cNvSpPr/>
          <p:nvPr/>
        </p:nvSpPr>
        <p:spPr>
          <a:xfrm>
            <a:off x="4427984" y="1355361"/>
            <a:ext cx="329693" cy="93342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向下箭號 56"/>
          <p:cNvSpPr/>
          <p:nvPr/>
        </p:nvSpPr>
        <p:spPr>
          <a:xfrm>
            <a:off x="4467019" y="3282354"/>
            <a:ext cx="329693" cy="423142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5375880" y="2443269"/>
            <a:ext cx="1289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語料庫</a:t>
            </a:r>
            <a:r>
              <a:rPr lang="en-US" altLang="zh-TW" dirty="0"/>
              <a:t>(Corpus)</a:t>
            </a:r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635397" y="6215628"/>
            <a:ext cx="3035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/>
              <a:t>視覺化工具</a:t>
            </a:r>
            <a:r>
              <a:rPr lang="en-US" altLang="zh-TW" sz="1600" b="1" dirty="0"/>
              <a:t>(Visualization tool)</a:t>
            </a:r>
          </a:p>
          <a:p>
            <a:pPr algn="ctr"/>
            <a:r>
              <a:rPr lang="en-US" altLang="zh-TW" sz="1600" b="1" dirty="0"/>
              <a:t>Ex.</a:t>
            </a:r>
            <a:r>
              <a:rPr lang="zh-TW" altLang="en-US" sz="1600" b="1" dirty="0"/>
              <a:t>文字雲</a:t>
            </a:r>
            <a:r>
              <a:rPr lang="en-US" altLang="zh-TW" sz="1600" b="1" dirty="0"/>
              <a:t>(Word Cloud)</a:t>
            </a:r>
            <a:endParaRPr lang="zh-TW" altLang="en-US" sz="1600" b="1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835132" y="4933263"/>
            <a:ext cx="7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dtm</a:t>
            </a:r>
            <a:endParaRPr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3575596" y="6247913"/>
            <a:ext cx="463992" cy="454129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TW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290" name="Picture 2" descr="http://tweb.tsu.edu.tw/system/uploads/dbf53b4f93effe5eaa52543c79fa5e710842c92e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83" y="44750"/>
            <a:ext cx="1359057" cy="8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「sentiment analysis」的圖片搜尋結果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81" y="1650866"/>
            <a:ext cx="1057871" cy="5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6" descr="「sentiment analysis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296" name="Picture 8" descr="「sentiment analysis」的圖片搜尋結果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658362"/>
            <a:ext cx="884853" cy="5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文字方塊 65"/>
          <p:cNvSpPr txBox="1"/>
          <p:nvPr/>
        </p:nvSpPr>
        <p:spPr>
          <a:xfrm>
            <a:off x="7110177" y="946758"/>
            <a:ext cx="214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400" b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altLang="zh-TW" sz="1600" dirty="0">
                <a:solidFill>
                  <a:srgbClr val="006600"/>
                </a:solidFill>
              </a:rPr>
              <a:t>Sentiment Analysis</a:t>
            </a:r>
          </a:p>
          <a:p>
            <a:r>
              <a:rPr lang="en-US" altLang="zh-TW" sz="1600" dirty="0">
                <a:solidFill>
                  <a:srgbClr val="006600"/>
                </a:solidFill>
              </a:rPr>
              <a:t>Topic Models</a:t>
            </a:r>
            <a:endParaRPr lang="zh-TW" altLang="en-US" sz="1600" dirty="0">
              <a:solidFill>
                <a:srgbClr val="006600"/>
              </a:solidFill>
            </a:endParaRPr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66161" y="-21394"/>
            <a:ext cx="803826" cy="5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755576" y="476672"/>
            <a:ext cx="64166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Sources of Text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Document Collections</a:t>
            </a:r>
          </a:p>
          <a:p>
            <a:pPr eaLnBrk="1" hangingPunct="1"/>
            <a:endParaRPr lang="en-US" altLang="zh-TW" sz="3000">
              <a:ea typeface="新細明體" charset="-120"/>
            </a:endParaRPr>
          </a:p>
        </p:txBody>
      </p:sp>
      <p:sp>
        <p:nvSpPr>
          <p:cNvPr id="177156" name="Oval 4"/>
          <p:cNvSpPr>
            <a:spLocks noChangeArrowheads="1"/>
          </p:cNvSpPr>
          <p:nvPr/>
        </p:nvSpPr>
        <p:spPr bwMode="auto">
          <a:xfrm>
            <a:off x="304800" y="4953000"/>
            <a:ext cx="1143000" cy="12192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0"/>
            <a:ext cx="7620000" cy="1524000"/>
          </a:xfrm>
        </p:spPr>
        <p:txBody>
          <a:bodyPr/>
          <a:lstStyle/>
          <a:p>
            <a:br>
              <a:rPr lang="en-US" altLang="zh-TW" sz="3500" b="0">
                <a:ea typeface="新細明體" charset="-120"/>
              </a:rPr>
            </a:br>
            <a:r>
              <a:rPr lang="en-US" altLang="zh-TW" sz="3500" u="sng">
                <a:ea typeface="新細明體" charset="-120"/>
              </a:rPr>
              <a:t>Document Collection</a:t>
            </a:r>
            <a:endParaRPr lang="en-US" altLang="zh-TW" sz="3500" b="0">
              <a:ea typeface="新細明體" charset="-120"/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endParaRPr lang="en-US" altLang="en-US"/>
          </a:p>
        </p:txBody>
      </p:sp>
      <p:sp>
        <p:nvSpPr>
          <p:cNvPr id="1781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71600"/>
            <a:ext cx="8229600" cy="44116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zh-TW" sz="2600" dirty="0">
                <a:ea typeface="新細明體" charset="-120"/>
              </a:rPr>
              <a:t>Large volume of textual data</a:t>
            </a:r>
          </a:p>
          <a:p>
            <a:pPr>
              <a:buFont typeface="Wingdings" pitchFamily="2" charset="2"/>
              <a:buNone/>
            </a:pPr>
            <a:r>
              <a:rPr lang="en-US" altLang="zh-TW" sz="2600" dirty="0">
                <a:ea typeface="新細明體" charset="-120"/>
              </a:rPr>
              <a:t>	–Billions of documents must be handled in an efficient manner</a:t>
            </a:r>
          </a:p>
          <a:p>
            <a:pPr>
              <a:buFont typeface="Wingdings" pitchFamily="2" charset="2"/>
              <a:buNone/>
            </a:pPr>
            <a:endParaRPr lang="en-US" altLang="zh-TW" sz="2600" dirty="0">
              <a:ea typeface="新細明體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E70111-6EF1-4AB0-B482-CC41723C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965" y="3711142"/>
            <a:ext cx="453208" cy="4532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01CA395-E373-4351-815A-6358FB449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00" y="4317202"/>
            <a:ext cx="3155158" cy="17399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4F6D9A-FD25-498C-AA5B-174168A9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229" y="3700907"/>
            <a:ext cx="492788" cy="4140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9CC79E-E5EB-4589-B5FF-D51157209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238" y="4355502"/>
            <a:ext cx="904353" cy="5983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7C1E025-5056-4984-91F0-53EAD610E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565" y="4153778"/>
            <a:ext cx="852139" cy="4438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38976A5-6E31-4196-9DBD-9D8CCB1AB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471" y="5756761"/>
            <a:ext cx="590240" cy="45320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14E95E3-5C9F-4E2A-9A87-EC18BC4E6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18790">
            <a:off x="6365527" y="5313042"/>
            <a:ext cx="1135471" cy="3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0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A54EAB-E84B-4040-92D7-2C85200C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3333CC"/>
                </a:solidFill>
                <a:hlinkClick r:id="rId2"/>
              </a:rPr>
              <a:t>2022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年</a:t>
            </a:r>
            <a:r>
              <a:rPr lang="en-US" altLang="zh-TW" sz="3200" dirty="0">
                <a:solidFill>
                  <a:srgbClr val="3333CC"/>
                </a:solidFill>
                <a:hlinkClick r:id="rId2"/>
              </a:rPr>
              <a:t>3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月</a:t>
            </a:r>
            <a:r>
              <a:rPr lang="en-US" altLang="zh-TW" sz="3200" dirty="0">
                <a:solidFill>
                  <a:srgbClr val="3333CC"/>
                </a:solidFill>
                <a:hlinkClick r:id="rId2"/>
              </a:rPr>
              <a:t>TIOBE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指數公布：</a:t>
            </a:r>
            <a:r>
              <a:rPr lang="en-US" altLang="zh-TW" sz="3200" dirty="0">
                <a:solidFill>
                  <a:srgbClr val="C00000"/>
                </a:solidFill>
                <a:hlinkClick r:id="rId2"/>
              </a:rPr>
              <a:t>Python</a:t>
            </a:r>
            <a:r>
              <a:rPr lang="zh-TW" altLang="en-US" sz="3200" dirty="0">
                <a:solidFill>
                  <a:srgbClr val="3333CC"/>
                </a:solidFill>
                <a:hlinkClick r:id="rId2"/>
              </a:rPr>
              <a:t>榜首穩坐</a:t>
            </a:r>
            <a:endParaRPr lang="zh-TW" altLang="en-US" sz="3200" dirty="0">
              <a:solidFill>
                <a:srgbClr val="3333CC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1DD614-C46F-45D1-8A38-70673FB79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8848FC-53B7-43B4-B271-F4C50E47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600200"/>
            <a:ext cx="6984775" cy="50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>
          <a:xfrm>
            <a:off x="323528" y="260648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 dirty="0">
                <a:latin typeface="Trebuchet MS" pitchFamily="34" charset="0"/>
                <a:ea typeface="新細明體" charset="-120"/>
              </a:rPr>
              <a:t>Text Resources</a:t>
            </a:r>
          </a:p>
        </p:txBody>
      </p:sp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755576" y="692696"/>
            <a:ext cx="7982272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Email(SPAM</a:t>
            </a:r>
            <a:r>
              <a:rPr lang="zh-TW" altLang="en-US" sz="2000" dirty="0">
                <a:latin typeface="Trebuchet MS" pitchFamily="34" charset="0"/>
                <a:ea typeface="新細明體" charset="-120"/>
              </a:rPr>
              <a:t>、</a:t>
            </a:r>
            <a:r>
              <a:rPr lang="en-US" altLang="zh-TW" sz="2000" dirty="0">
                <a:latin typeface="Trebuchet MS" pitchFamily="34" charset="0"/>
                <a:ea typeface="新細明體" charset="-120"/>
              </a:rPr>
              <a:t>Sentiment)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News Articles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假新聞判斷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(</a:t>
            </a: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呂教授論文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Web Pages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金管會</a:t>
            </a:r>
            <a:r>
              <a:rPr lang="en-US" altLang="zh-TW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COSO</a:t>
            </a: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內部控制資料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首次公開發行公司</a:t>
            </a:r>
            <a:r>
              <a:rPr lang="en-US" altLang="zh-TW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(IPO)</a:t>
            </a: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內部控制缺失對財務報導品質之影響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lvl="1">
              <a:buFont typeface="Arial" charset="0"/>
              <a:buChar char="•"/>
            </a:pPr>
            <a:r>
              <a:rPr lang="en-US" altLang="zh-TW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Rumor model from Hotel review(TripAdvisor)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Microblogs</a:t>
            </a:r>
          </a:p>
          <a:p>
            <a:pPr eaLnBrk="1" hangingPunct="1">
              <a:buFont typeface="Arial" charset="0"/>
              <a:buChar char="•"/>
            </a:pPr>
            <a:r>
              <a:rPr lang="zh-TW" altLang="en-US" sz="2000" dirty="0">
                <a:latin typeface="Trebuchet MS" pitchFamily="34" charset="0"/>
                <a:ea typeface="新細明體" charset="-120"/>
              </a:rPr>
              <a:t> </a:t>
            </a:r>
            <a:r>
              <a:rPr lang="en-US" altLang="zh-TW" sz="2000" dirty="0">
                <a:latin typeface="Trebuchet MS" pitchFamily="34" charset="0"/>
                <a:ea typeface="新細明體" charset="-120"/>
              </a:rPr>
              <a:t>Scientific Articles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Contracts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Patent Portfolios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以往的專利分析只能找到明顯重要的詞，而未能找到不明顯但又會出現的新興詞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Technical Documents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Customer complaint letters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南北故宮、各式博物館、美術館等服務品質資料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Transcripts of phone calls with customers</a:t>
            </a:r>
          </a:p>
          <a:p>
            <a:pPr lvl="1">
              <a:buFont typeface="Arial" charset="0"/>
              <a:buChar char="•"/>
            </a:pP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Call center</a:t>
            </a: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資料、語氣判斷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(</a:t>
            </a:r>
            <a:r>
              <a:rPr lang="zh-TW" altLang="en-US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文字判斷與聲音判斷</a:t>
            </a:r>
            <a:r>
              <a:rPr lang="en-US" altLang="zh-TW" sz="1600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)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zh-TW" sz="2000" dirty="0">
                <a:latin typeface="Trebuchet MS" pitchFamily="34" charset="0"/>
                <a:ea typeface="新細明體" charset="-120"/>
              </a:rPr>
              <a:t> Lawsuit documents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大法官釋憲爭點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>
              <a:buFont typeface="Arial" charset="0"/>
              <a:buChar char="•"/>
            </a:pPr>
            <a:r>
              <a:rPr lang="zh-TW" altLang="en-US" sz="2000" dirty="0">
                <a:latin typeface="Trebuchet MS" pitchFamily="34" charset="0"/>
                <a:ea typeface="新細明體" charset="-120"/>
              </a:rPr>
              <a:t> </a:t>
            </a:r>
            <a:r>
              <a:rPr lang="en-US" altLang="zh-TW" sz="2000" dirty="0">
                <a:latin typeface="Trebuchet MS" pitchFamily="34" charset="0"/>
                <a:ea typeface="新細明體" charset="-120"/>
              </a:rPr>
              <a:t>Others</a:t>
            </a:r>
          </a:p>
          <a:p>
            <a:pPr lvl="1">
              <a:buFont typeface="Arial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Trebuchet MS" pitchFamily="34" charset="0"/>
                <a:ea typeface="新細明體" charset="-120"/>
              </a:rPr>
              <a:t>金曲獎分析歌曲分析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  <a:p>
            <a:pPr lvl="1">
              <a:buFont typeface="Arial" charset="0"/>
              <a:buChar char="•"/>
            </a:pPr>
            <a:r>
              <a:rPr lang="zh-TW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國防預算審議議題之探索性研究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TW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從立法院預算中心評估報告進行資料探勘分析</a:t>
            </a:r>
            <a:endParaRPr lang="en-US" altLang="zh-TW" sz="1600" dirty="0">
              <a:solidFill>
                <a:srgbClr val="FF0000"/>
              </a:solidFill>
              <a:latin typeface="Trebuchet MS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703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網路爬蟲</a:t>
            </a:r>
            <a:r>
              <a:rPr lang="en-US" altLang="zh-TW" dirty="0"/>
              <a:t>(Web crawler)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也叫網路蜘蛛（</a:t>
            </a:r>
            <a:r>
              <a:rPr lang="en-US" altLang="zh-TW" dirty="0"/>
              <a:t>spider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en-US" altLang="zh-TW" dirty="0"/>
              <a:t>Ex. </a:t>
            </a:r>
            <a:r>
              <a:rPr lang="en-US" altLang="zh-TW" dirty="0" err="1"/>
              <a:t>ptt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13786"/>
            <a:ext cx="3508377" cy="23856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01" y="4850985"/>
            <a:ext cx="2465677" cy="18492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13" y="3308257"/>
            <a:ext cx="2472387" cy="146068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1361172"/>
            <a:ext cx="2016224" cy="12757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74335">
            <a:off x="5726897" y="608192"/>
            <a:ext cx="907756" cy="90775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577" y="2338281"/>
            <a:ext cx="1644863" cy="10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2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批踢踢網站說明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https://www.ptt.cc/bbs/index.html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Python code for web crawler</a:t>
            </a:r>
          </a:p>
          <a:p>
            <a:pPr lvl="1"/>
            <a:r>
              <a:rPr lang="en-US" altLang="zh-TW" dirty="0"/>
              <a:t>Open the file webcrawler4ptt.ipynb on </a:t>
            </a:r>
            <a:r>
              <a:rPr lang="en-US" altLang="zh-TW" dirty="0" err="1"/>
              <a:t>Colab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網路聲量</a:t>
            </a:r>
            <a:r>
              <a:rPr lang="en-US" altLang="zh-TW" dirty="0"/>
              <a:t>(Social volume/ Internet volume)</a:t>
            </a:r>
          </a:p>
          <a:p>
            <a:pPr lvl="1"/>
            <a:r>
              <a:rPr lang="en-US" altLang="zh-TW" dirty="0"/>
              <a:t>Open the file</a:t>
            </a:r>
            <a:r>
              <a:rPr lang="zh-TW" altLang="en-US" dirty="0"/>
              <a:t> 聲量</a:t>
            </a:r>
            <a:r>
              <a:rPr lang="en-US" altLang="zh-TW" dirty="0"/>
              <a:t>.</a:t>
            </a:r>
            <a:r>
              <a:rPr lang="en-US" altLang="zh-TW" dirty="0" err="1"/>
              <a:t>ipynb</a:t>
            </a:r>
            <a:r>
              <a:rPr lang="zh-TW" altLang="en-US" dirty="0"/>
              <a:t> </a:t>
            </a:r>
            <a:r>
              <a:rPr lang="en-US" altLang="zh-TW" dirty="0"/>
              <a:t>on </a:t>
            </a:r>
            <a:r>
              <a:rPr lang="en-US" altLang="zh-TW" dirty="0" err="1"/>
              <a:t>Colab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補充</a:t>
            </a:r>
            <a:r>
              <a:rPr lang="en-US" altLang="zh-TW" dirty="0"/>
              <a:t>)R code for web crawler</a:t>
            </a:r>
          </a:p>
          <a:p>
            <a:pPr lvl="1"/>
            <a:r>
              <a:rPr lang="en-US" altLang="zh-TW" dirty="0"/>
              <a:t>Open the file text_R.txt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4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746125" y="341313"/>
            <a:ext cx="6416675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Text preprocessing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Syntactic/Semantic analysis</a:t>
            </a:r>
          </a:p>
        </p:txBody>
      </p:sp>
      <p:sp>
        <p:nvSpPr>
          <p:cNvPr id="180228" name="Oval 4"/>
          <p:cNvSpPr>
            <a:spLocks noChangeArrowheads="1"/>
          </p:cNvSpPr>
          <p:nvPr/>
        </p:nvSpPr>
        <p:spPr bwMode="auto">
          <a:xfrm>
            <a:off x="1524000" y="4267200"/>
            <a:ext cx="1676400" cy="16002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39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Stop Words(</a:t>
            </a:r>
            <a:r>
              <a:rPr lang="zh-TW" altLang="en-US" dirty="0"/>
              <a:t>停用字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English: A, ABOUT, ABOVE, ACROSS, AFTER, AGAIN, AGAINST, ALL, ALMOST, ALONE, ALONG, ALREADY, ALSO,… </a:t>
            </a:r>
          </a:p>
          <a:p>
            <a:pPr lvl="1"/>
            <a:r>
              <a:rPr lang="zh-TW" altLang="en-US" dirty="0"/>
              <a:t>中文</a:t>
            </a:r>
            <a:r>
              <a:rPr lang="en-US" altLang="zh-TW" dirty="0"/>
              <a:t>:</a:t>
            </a:r>
            <a:r>
              <a:rPr lang="zh-TW" altLang="en-US" dirty="0"/>
              <a:t>我、啊、的</a:t>
            </a:r>
            <a:r>
              <a:rPr lang="en-US" altLang="zh-TW" dirty="0"/>
              <a:t>(</a:t>
            </a:r>
            <a:r>
              <a:rPr lang="zh-TW" altLang="en-US" dirty="0"/>
              <a:t>現代漢文</a:t>
            </a:r>
            <a:r>
              <a:rPr lang="en-US" altLang="zh-TW" dirty="0"/>
              <a:t>)</a:t>
            </a:r>
            <a:r>
              <a:rPr lang="zh-TW" altLang="en-US" dirty="0"/>
              <a:t>、曰</a:t>
            </a:r>
            <a:r>
              <a:rPr lang="en-US" altLang="zh-TW" dirty="0"/>
              <a:t>(</a:t>
            </a:r>
            <a:r>
              <a:rPr lang="zh-TW" altLang="en-US" dirty="0"/>
              <a:t>古代漢文</a:t>
            </a:r>
            <a:r>
              <a:rPr lang="en-US" altLang="zh-TW" dirty="0"/>
              <a:t>)</a:t>
            </a:r>
            <a:r>
              <a:rPr lang="zh-TW" altLang="en-US" dirty="0"/>
              <a:t>、之</a:t>
            </a:r>
            <a:r>
              <a:rPr lang="en-US" altLang="zh-TW" dirty="0"/>
              <a:t>(</a:t>
            </a:r>
            <a:r>
              <a:rPr lang="zh-TW" altLang="en-US" dirty="0"/>
              <a:t>古代漢文</a:t>
            </a:r>
            <a:r>
              <a:rPr lang="en-US" altLang="zh-TW" dirty="0"/>
              <a:t>) …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Stemming(</a:t>
            </a:r>
            <a:r>
              <a:rPr lang="zh-TW" altLang="en-US" dirty="0"/>
              <a:t>詞幹化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learn, learns, learned, learning…</a:t>
            </a:r>
          </a:p>
          <a:p>
            <a:pPr lvl="1"/>
            <a:r>
              <a:rPr lang="en-US" altLang="zh-TW" dirty="0"/>
              <a:t>walk, walks, walking, walked…  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還好，中文沒這問題</a:t>
            </a:r>
            <a:r>
              <a:rPr lang="en-US" altLang="zh-TW" dirty="0">
                <a:solidFill>
                  <a:srgbClr val="FF0000"/>
                </a:solidFill>
              </a:rPr>
              <a:t>!!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5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Stop Words (</a:t>
            </a:r>
            <a:r>
              <a:rPr lang="zh-TW" altLang="en-US" dirty="0"/>
              <a:t>停用字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Stop-words are words that from non-linguistic view do not carry information</a:t>
            </a:r>
          </a:p>
          <a:p>
            <a:pPr lvl="1"/>
            <a:r>
              <a:rPr lang="en-US" altLang="zh-TW" dirty="0"/>
              <a:t>…they have mainly functional role</a:t>
            </a:r>
          </a:p>
          <a:p>
            <a:pPr lvl="1"/>
            <a:r>
              <a:rPr lang="en-US" altLang="zh-TW" dirty="0"/>
              <a:t>…usually we remove them to help the methods to perform better</a:t>
            </a:r>
          </a:p>
          <a:p>
            <a:endParaRPr lang="en-US" altLang="zh-TW" dirty="0"/>
          </a:p>
          <a:p>
            <a:r>
              <a:rPr lang="en-US" altLang="zh-TW" dirty="0"/>
              <a:t>Natural language dependent –examples:</a:t>
            </a:r>
          </a:p>
          <a:p>
            <a:pPr lvl="1"/>
            <a:r>
              <a:rPr lang="en-US" altLang="zh-TW" dirty="0"/>
              <a:t>English: A, ABOUT, ABOVE, ACROSS, AFTER, AGAIN, AGAINST, ALL, ALMOST, ALONE, ALONG, ALREADY, ALSO, …</a:t>
            </a:r>
          </a:p>
          <a:p>
            <a:pPr lvl="1"/>
            <a:r>
              <a:rPr lang="zh-TW" altLang="en-US" dirty="0"/>
              <a:t>中文：我、啊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076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Stemming(</a:t>
            </a:r>
            <a:r>
              <a:rPr lang="zh-TW" altLang="en-US" dirty="0"/>
              <a:t>詞幹化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sz="2800" dirty="0"/>
              <a:t>Different forms of the same word are usually problematic for text data analysis, because they have </a:t>
            </a:r>
            <a:r>
              <a:rPr lang="en-US" altLang="zh-TW" sz="2800" dirty="0">
                <a:solidFill>
                  <a:srgbClr val="FF0000"/>
                </a:solidFill>
              </a:rPr>
              <a:t>different spelling and similar meaning</a:t>
            </a:r>
          </a:p>
          <a:p>
            <a:pPr lvl="1"/>
            <a:r>
              <a:rPr lang="en-US" altLang="zh-TW" sz="2400" dirty="0"/>
              <a:t>e.g. learns, learned, learning,…</a:t>
            </a:r>
          </a:p>
          <a:p>
            <a:endParaRPr lang="en-US" altLang="zh-TW" sz="2800" dirty="0"/>
          </a:p>
          <a:p>
            <a:endParaRPr lang="en-US" altLang="zh-TW" dirty="0"/>
          </a:p>
          <a:p>
            <a:r>
              <a:rPr lang="en-US" altLang="zh-TW" sz="2800" dirty="0"/>
              <a:t>Stemming is a process of transforming a word into </a:t>
            </a:r>
            <a:r>
              <a:rPr lang="en-US" altLang="zh-TW" sz="28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stem </a:t>
            </a:r>
            <a:r>
              <a:rPr lang="en-US" altLang="zh-TW" sz="2800" dirty="0"/>
              <a:t>(normalized form)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1791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"/>
          </p:nvPr>
        </p:nvSpPr>
        <p:spPr>
          <a:xfrm>
            <a:off x="773113" y="992882"/>
            <a:ext cx="3868737" cy="5892502"/>
          </a:xfrm>
        </p:spPr>
        <p:txBody>
          <a:bodyPr/>
          <a:lstStyle/>
          <a:p>
            <a:r>
              <a:rPr lang="en-US" altLang="zh-TW" sz="2000" dirty="0"/>
              <a:t>Original text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Information Systems Asia Web -provides research, IS-related commercial materials, interaction, </a:t>
            </a:r>
            <a:r>
              <a:rPr lang="en-US" altLang="zh-TW" sz="2000" dirty="0">
                <a:solidFill>
                  <a:srgbClr val="FF0000"/>
                </a:solidFill>
              </a:rPr>
              <a:t>and even </a:t>
            </a:r>
            <a:r>
              <a:rPr lang="en-US" altLang="zh-TW" sz="2000" dirty="0"/>
              <a:t>research sponsorship </a:t>
            </a:r>
            <a:r>
              <a:rPr lang="en-US" altLang="zh-TW" sz="2000" dirty="0">
                <a:solidFill>
                  <a:srgbClr val="FF0000"/>
                </a:solidFill>
              </a:rPr>
              <a:t>by</a:t>
            </a:r>
            <a:r>
              <a:rPr lang="en-US" altLang="zh-TW" sz="2000" dirty="0"/>
              <a:t> interested corporations </a:t>
            </a:r>
            <a:r>
              <a:rPr lang="en-US" altLang="zh-TW" sz="2000" dirty="0">
                <a:solidFill>
                  <a:srgbClr val="FF0000"/>
                </a:solidFill>
              </a:rPr>
              <a:t>with a</a:t>
            </a:r>
            <a:r>
              <a:rPr lang="en-US" altLang="zh-TW" sz="2000" dirty="0"/>
              <a:t> focus </a:t>
            </a:r>
            <a:r>
              <a:rPr lang="en-US" altLang="zh-TW" sz="2000" dirty="0">
                <a:solidFill>
                  <a:srgbClr val="FF0000"/>
                </a:solidFill>
              </a:rPr>
              <a:t>on</a:t>
            </a:r>
            <a:r>
              <a:rPr lang="en-US" altLang="zh-TW" sz="2000" dirty="0"/>
              <a:t> Asia Pacific region.</a:t>
            </a:r>
          </a:p>
          <a:p>
            <a:r>
              <a:rPr lang="en-US" altLang="zh-TW" sz="2000" dirty="0"/>
              <a:t>Survey </a:t>
            </a:r>
            <a:r>
              <a:rPr lang="en-US" altLang="zh-TW" sz="2000" dirty="0">
                <a:solidFill>
                  <a:srgbClr val="FF0000"/>
                </a:solidFill>
              </a:rPr>
              <a:t>of</a:t>
            </a:r>
            <a:r>
              <a:rPr lang="en-US" altLang="zh-TW" sz="2000" dirty="0"/>
              <a:t> Information Retrieval -guide </a:t>
            </a:r>
            <a:r>
              <a:rPr lang="en-US" altLang="zh-TW" sz="2000" dirty="0">
                <a:solidFill>
                  <a:srgbClr val="FF0000"/>
                </a:solidFill>
              </a:rPr>
              <a:t>to</a:t>
            </a:r>
            <a:r>
              <a:rPr lang="en-US" altLang="zh-TW" sz="2000" dirty="0"/>
              <a:t> IR, </a:t>
            </a:r>
            <a:r>
              <a:rPr lang="en-US" altLang="zh-TW" sz="2000" dirty="0">
                <a:solidFill>
                  <a:srgbClr val="FF0000"/>
                </a:solidFill>
              </a:rPr>
              <a:t>with an </a:t>
            </a:r>
            <a:r>
              <a:rPr lang="en-US" altLang="zh-TW" sz="2000" dirty="0"/>
              <a:t>emphasis </a:t>
            </a:r>
            <a:r>
              <a:rPr lang="en-US" altLang="zh-TW" sz="2000" dirty="0">
                <a:solidFill>
                  <a:srgbClr val="FF0000"/>
                </a:solidFill>
              </a:rPr>
              <a:t>on</a:t>
            </a:r>
            <a:r>
              <a:rPr lang="en-US" altLang="zh-TW" sz="2000" dirty="0"/>
              <a:t> web-based projects. Includes a glossary, </a:t>
            </a:r>
            <a:r>
              <a:rPr lang="en-US" altLang="zh-TW" sz="2000" dirty="0">
                <a:solidFill>
                  <a:srgbClr val="FF0000"/>
                </a:solidFill>
              </a:rPr>
              <a:t>and</a:t>
            </a:r>
            <a:r>
              <a:rPr lang="en-US" altLang="zh-TW" sz="2000" dirty="0"/>
              <a:t> pointers </a:t>
            </a:r>
            <a:r>
              <a:rPr lang="en-US" altLang="zh-TW" sz="2000" dirty="0">
                <a:solidFill>
                  <a:srgbClr val="FF0000"/>
                </a:solidFill>
              </a:rPr>
              <a:t>to</a:t>
            </a:r>
            <a:r>
              <a:rPr lang="en-US" altLang="zh-TW" sz="2000" dirty="0"/>
              <a:t> interesting papers.</a:t>
            </a:r>
            <a:endParaRPr lang="zh-TW" altLang="en-US" sz="20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2"/>
          </p:nvPr>
        </p:nvSpPr>
        <p:spPr>
          <a:xfrm>
            <a:off x="4794250" y="980728"/>
            <a:ext cx="3868738" cy="5892502"/>
          </a:xfrm>
        </p:spPr>
        <p:txBody>
          <a:bodyPr/>
          <a:lstStyle/>
          <a:p>
            <a:r>
              <a:rPr lang="en-US" altLang="zh-TW" sz="2000" dirty="0"/>
              <a:t>After the stop-words removal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Information </a:t>
            </a:r>
            <a:r>
              <a:rPr lang="en-US" altLang="zh-TW" sz="2000" dirty="0">
                <a:solidFill>
                  <a:srgbClr val="FF6600"/>
                </a:solidFill>
              </a:rPr>
              <a:t>System </a:t>
            </a:r>
            <a:r>
              <a:rPr lang="en-US" altLang="zh-TW" sz="2000" dirty="0"/>
              <a:t>Asia Web </a:t>
            </a:r>
            <a:r>
              <a:rPr lang="en-US" altLang="zh-TW" sz="2000" dirty="0">
                <a:solidFill>
                  <a:srgbClr val="FF6600"/>
                </a:solidFill>
              </a:rPr>
              <a:t>provide</a:t>
            </a:r>
            <a:r>
              <a:rPr lang="en-US" altLang="zh-TW" sz="2000" dirty="0"/>
              <a:t> research IS-</a:t>
            </a:r>
            <a:r>
              <a:rPr lang="en-US" altLang="zh-TW" sz="2000" dirty="0">
                <a:solidFill>
                  <a:srgbClr val="FF6600"/>
                </a:solidFill>
              </a:rPr>
              <a:t>relate</a:t>
            </a:r>
            <a:r>
              <a:rPr lang="en-US" altLang="zh-TW" sz="2000" dirty="0"/>
              <a:t> commercial </a:t>
            </a:r>
            <a:r>
              <a:rPr lang="en-US" altLang="zh-TW" sz="2000" dirty="0">
                <a:solidFill>
                  <a:srgbClr val="FF6600"/>
                </a:solidFill>
              </a:rPr>
              <a:t>material</a:t>
            </a:r>
            <a:r>
              <a:rPr lang="en-US" altLang="zh-TW" sz="2000" dirty="0"/>
              <a:t> interaction research sponsorship </a:t>
            </a:r>
            <a:r>
              <a:rPr lang="en-US" altLang="zh-TW" sz="2000" dirty="0">
                <a:solidFill>
                  <a:srgbClr val="FF6600"/>
                </a:solidFill>
              </a:rPr>
              <a:t>interest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corporation</a:t>
            </a:r>
            <a:r>
              <a:rPr lang="en-US" altLang="zh-TW" sz="2000" dirty="0"/>
              <a:t> focus Asia Pacific region</a:t>
            </a:r>
          </a:p>
          <a:p>
            <a:r>
              <a:rPr lang="en-US" altLang="zh-TW" sz="2000" dirty="0"/>
              <a:t>Survey Information Retrieval guide IR emphasis web-</a:t>
            </a:r>
            <a:r>
              <a:rPr lang="en-US" altLang="zh-TW" sz="2000" dirty="0">
                <a:solidFill>
                  <a:srgbClr val="FF6600"/>
                </a:solidFill>
              </a:rPr>
              <a:t>base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project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Include</a:t>
            </a:r>
            <a:r>
              <a:rPr lang="en-US" altLang="zh-TW" sz="2000" dirty="0"/>
              <a:t> glossary </a:t>
            </a:r>
            <a:r>
              <a:rPr lang="en-US" altLang="zh-TW" sz="2000" dirty="0">
                <a:solidFill>
                  <a:srgbClr val="FF6600"/>
                </a:solidFill>
              </a:rPr>
              <a:t>pointer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interest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FF6600"/>
                </a:solidFill>
              </a:rPr>
              <a:t>paper</a:t>
            </a:r>
            <a:endParaRPr lang="zh-TW" altLang="en-US" sz="2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467544" y="520923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 dirty="0">
                <a:latin typeface="Trebuchet MS" pitchFamily="34" charset="0"/>
                <a:ea typeface="新細明體" charset="-120"/>
              </a:rPr>
              <a:t>Noise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052736"/>
            <a:ext cx="6553200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endParaRPr lang="en-US" altLang="zh-TW" sz="2000" dirty="0"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Noisy data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Spelling mistakes : </a:t>
            </a:r>
            <a:r>
              <a:rPr lang="en-US" altLang="zh-TW" sz="2800" dirty="0" err="1">
                <a:latin typeface="Trebuchet MS" pitchFamily="34" charset="0"/>
                <a:ea typeface="新細明體" charset="-120"/>
              </a:rPr>
              <a:t>Aple</a:t>
            </a:r>
            <a:endParaRPr lang="en-US" altLang="zh-TW" sz="2800" dirty="0">
              <a:latin typeface="Trebuchet MS" pitchFamily="34" charset="0"/>
              <a:ea typeface="新細明體" charset="-120"/>
            </a:endParaRP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Abbreviations:  e-commerce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Acronyms: EC</a:t>
            </a:r>
          </a:p>
          <a:p>
            <a:pPr eaLnBrk="1" hangingPunct="1">
              <a:buFont typeface="Arial" charset="0"/>
              <a:buChar char="•"/>
            </a:pPr>
            <a:endParaRPr lang="en-US" altLang="zh-TW" sz="2800" dirty="0"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endParaRPr lang="en-US" altLang="zh-TW" sz="2800" dirty="0">
              <a:latin typeface="Trebuchet MS" pitchFamily="34" charset="0"/>
              <a:ea typeface="新細明體" charset="-120"/>
            </a:endParaRPr>
          </a:p>
          <a:p>
            <a:pPr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Not well structured text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 Email/Chat rooms</a:t>
            </a:r>
          </a:p>
          <a:p>
            <a:pPr lvl="2" eaLnBrk="1" hangingPunct="1"/>
            <a:r>
              <a:rPr lang="en-US" altLang="zh-TW" sz="2800" dirty="0">
                <a:latin typeface="Trebuchet MS" pitchFamily="34" charset="0"/>
                <a:ea typeface="新細明體" charset="-120"/>
              </a:rPr>
              <a:t>- “r u available ?”</a:t>
            </a:r>
          </a:p>
          <a:p>
            <a:pPr marL="1257300" lvl="2" indent="-342900" eaLnBrk="1" hangingPunct="1">
              <a:buFontTx/>
              <a:buChar char="-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“Hey </a:t>
            </a:r>
            <a:r>
              <a:rPr lang="en-US" altLang="zh-TW" sz="2800" dirty="0" err="1">
                <a:latin typeface="Trebuchet MS" pitchFamily="34" charset="0"/>
                <a:ea typeface="新細明體" charset="-120"/>
              </a:rPr>
              <a:t>whazzzzzz</a:t>
            </a:r>
            <a:r>
              <a:rPr lang="en-US" altLang="zh-TW" sz="2800" dirty="0">
                <a:latin typeface="Trebuchet MS" pitchFamily="34" charset="0"/>
                <a:ea typeface="新細明體" charset="-120"/>
              </a:rPr>
              <a:t> up”</a:t>
            </a:r>
          </a:p>
          <a:p>
            <a:pPr marL="1257300" lvl="2" indent="-342900" eaLnBrk="1" hangingPunct="1">
              <a:buFontTx/>
              <a:buChar char="-"/>
            </a:pPr>
            <a:r>
              <a:rPr lang="en-US" altLang="zh-TW" sz="2800" dirty="0" err="1">
                <a:latin typeface="Trebuchet MS" pitchFamily="34" charset="0"/>
                <a:ea typeface="新細明體" charset="-120"/>
              </a:rPr>
              <a:t>orz</a:t>
            </a:r>
            <a:r>
              <a:rPr lang="en-US" altLang="zh-TW" sz="2800" dirty="0">
                <a:latin typeface="Trebuchet MS" pitchFamily="34" charset="0"/>
                <a:ea typeface="新細明體" charset="-120"/>
              </a:rPr>
              <a:t> </a:t>
            </a:r>
          </a:p>
          <a:p>
            <a:pPr marL="800100" lvl="1" indent="-342900" eaLnBrk="1" hangingPunct="1">
              <a:buFontTx/>
              <a:buChar char="-"/>
            </a:pPr>
            <a:r>
              <a:rPr lang="en-US" altLang="zh-TW" sz="2800" dirty="0">
                <a:latin typeface="Trebuchet MS" pitchFamily="34" charset="0"/>
                <a:ea typeface="新細明體" charset="-120"/>
              </a:rPr>
              <a:t>Multilingual</a:t>
            </a:r>
            <a:endParaRPr lang="en-US" altLang="zh-TW" sz="2000" dirty="0">
              <a:latin typeface="Trebuchet MS" pitchFamily="34" charset="0"/>
              <a:ea typeface="新細明體" charset="-120"/>
            </a:endParaRPr>
          </a:p>
        </p:txBody>
      </p:sp>
      <p:pic>
        <p:nvPicPr>
          <p:cNvPr id="16386" name="Picture 2" descr="「Multilingual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99" y="5247684"/>
            <a:ext cx="3519120" cy="16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「網路用語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85" y="476672"/>
            <a:ext cx="2624200" cy="174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「ORZ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18" y="2889632"/>
            <a:ext cx="1896964" cy="189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Chinese Word segmentation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221560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altLang="zh-TW" dirty="0">
                <a:latin typeface="Trebuchet MS" pitchFamily="34" charset="0"/>
                <a:ea typeface="新細明體" charset="-120"/>
              </a:rPr>
              <a:t>Chinese has word segmentation issues</a:t>
            </a:r>
          </a:p>
          <a:p>
            <a:pPr lvl="3">
              <a:lnSpc>
                <a:spcPct val="90000"/>
              </a:lnSpc>
            </a:pPr>
            <a:r>
              <a:rPr lang="en-US" altLang="zh-TW" dirty="0">
                <a:latin typeface="Trebuchet MS" pitchFamily="34" charset="0"/>
                <a:ea typeface="新細明體" charset="-120"/>
              </a:rPr>
              <a:t>English uses space to separate words, but Chinese words are linked together</a:t>
            </a: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zh-TW" altLang="en-US" dirty="0">
                <a:latin typeface="Trebuchet MS" pitchFamily="34" charset="0"/>
                <a:ea typeface="新細明體" charset="-120"/>
              </a:rPr>
              <a:t>下雨天留客天留我不留</a:t>
            </a: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zh-TW" altLang="en-US" dirty="0">
                <a:latin typeface="Trebuchet MS" pitchFamily="34" charset="0"/>
                <a:ea typeface="新細明體" charset="-120"/>
              </a:rPr>
              <a:t>下雨，天留客。天留，我不留</a:t>
            </a: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zh-TW" altLang="en-US" dirty="0">
                <a:latin typeface="Trebuchet MS" pitchFamily="34" charset="0"/>
                <a:ea typeface="新細明體" charset="-120"/>
              </a:rPr>
              <a:t>下雨天，留客天。留我不</a:t>
            </a:r>
            <a:r>
              <a:rPr lang="en-US" altLang="zh-TW" dirty="0">
                <a:latin typeface="Trebuchet MS" pitchFamily="34" charset="0"/>
                <a:ea typeface="新細明體" charset="-120"/>
              </a:rPr>
              <a:t>?</a:t>
            </a:r>
            <a:r>
              <a:rPr lang="zh-TW" altLang="en-US" dirty="0">
                <a:latin typeface="Trebuchet MS" pitchFamily="34" charset="0"/>
                <a:ea typeface="新細明體" charset="-120"/>
              </a:rPr>
              <a:t>留。</a:t>
            </a: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altLang="zh-TW" dirty="0">
              <a:latin typeface="Trebuchet MS" pitchFamily="34" charset="0"/>
              <a:ea typeface="新細明體" charset="-120"/>
            </a:endParaRPr>
          </a:p>
          <a:p>
            <a:pPr lvl="1"/>
            <a:r>
              <a:rPr lang="en-US" altLang="zh-TW" dirty="0"/>
              <a:t>Word segmentation is a serious issue for Chinese</a:t>
            </a:r>
          </a:p>
          <a:p>
            <a:pPr lvl="2"/>
            <a:r>
              <a:rPr lang="zh-TW" altLang="en-US" dirty="0"/>
              <a:t>中研院斷詞系統</a:t>
            </a:r>
            <a:r>
              <a:rPr lang="en-US" altLang="zh-TW" dirty="0"/>
              <a:t>:http://ckipsvr.iis.sinica.edu.tw/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Python</a:t>
            </a:r>
          </a:p>
          <a:p>
            <a:pPr lvl="2"/>
            <a:r>
              <a:rPr lang="en-US" altLang="zh-TW" dirty="0" err="1">
                <a:solidFill>
                  <a:srgbClr val="FF0000"/>
                </a:solidFill>
              </a:rPr>
              <a:t>jieba</a:t>
            </a:r>
            <a:r>
              <a:rPr lang="en-US" altLang="zh-TW" dirty="0">
                <a:solidFill>
                  <a:srgbClr val="FF0000"/>
                </a:solidFill>
              </a:rPr>
              <a:t> package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R</a:t>
            </a:r>
          </a:p>
          <a:p>
            <a:pPr lvl="2"/>
            <a:r>
              <a:rPr lang="en-US" altLang="zh-TW" dirty="0" err="1">
                <a:solidFill>
                  <a:srgbClr val="00B050"/>
                </a:solidFill>
              </a:rPr>
              <a:t>jiebaR</a:t>
            </a:r>
            <a:r>
              <a:rPr lang="en-US" altLang="zh-TW" dirty="0">
                <a:solidFill>
                  <a:srgbClr val="00B050"/>
                </a:solidFill>
              </a:rPr>
              <a:t> package</a:t>
            </a:r>
          </a:p>
          <a:p>
            <a:pPr lvl="1">
              <a:lnSpc>
                <a:spcPct val="90000"/>
              </a:lnSpc>
              <a:buFontTx/>
              <a:buChar char="-"/>
            </a:pPr>
            <a:endParaRPr lang="en-US" altLang="zh-TW" dirty="0">
              <a:latin typeface="Trebuchet MS" pitchFamily="34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236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8331"/>
            <a:ext cx="8229600" cy="487680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5364" name="Picture 4" descr="「data min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46" y="4309909"/>
            <a:ext cx="3778367" cy="230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「Big data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812" y="2708920"/>
            <a:ext cx="4972187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「data mini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5" y="1932395"/>
            <a:ext cx="3599134" cy="248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「Big data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695" y="330346"/>
            <a:ext cx="2448272" cy="205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hlinkClick r:id="rId6"/>
            <a:extLst>
              <a:ext uri="{FF2B5EF4-FFF2-40B4-BE49-F238E27FC236}">
                <a16:creationId xmlns:a16="http://schemas.microsoft.com/office/drawing/2014/main" id="{F2020C0B-3BE2-46CA-8D9B-D55D527966A4}"/>
              </a:ext>
            </a:extLst>
          </p:cNvPr>
          <p:cNvSpPr txBox="1"/>
          <p:nvPr/>
        </p:nvSpPr>
        <p:spPr>
          <a:xfrm>
            <a:off x="6387033" y="1811177"/>
            <a:ext cx="2081014" cy="468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 FEB 2010</a:t>
            </a:r>
            <a:r>
              <a:rPr lang="en-US" altLang="zh-TW" sz="2400" b="0" i="0" dirty="0">
                <a:solidFill>
                  <a:srgbClr val="006600"/>
                </a:solidFill>
                <a:effectLst/>
                <a:latin typeface="EconSansOS"/>
              </a:rPr>
              <a:t> </a:t>
            </a:r>
            <a:endParaRPr lang="zh-TW" altLang="en-US" sz="2400" b="1" i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>
            <a:hlinkClick r:id="rId6"/>
            <a:extLst>
              <a:ext uri="{FF2B5EF4-FFF2-40B4-BE49-F238E27FC236}">
                <a16:creationId xmlns:a16="http://schemas.microsoft.com/office/drawing/2014/main" id="{01036C02-AD22-49BA-A3E3-59E92E82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724" y="757906"/>
            <a:ext cx="2081014" cy="10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0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code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3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82275" name="Oval 3"/>
          <p:cNvSpPr>
            <a:spLocks noChangeArrowheads="1"/>
          </p:cNvSpPr>
          <p:nvPr/>
        </p:nvSpPr>
        <p:spPr bwMode="auto">
          <a:xfrm>
            <a:off x="2819400" y="3505200"/>
            <a:ext cx="1752600" cy="20574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1889125" y="646113"/>
            <a:ext cx="3521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endParaRPr lang="zh-TW" altLang="zh-TW"/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609600" y="533400"/>
            <a:ext cx="716280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Feature Generation 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Bag of words</a:t>
            </a:r>
            <a:r>
              <a:rPr lang="en-US" altLang="zh-TW" sz="1400">
                <a:ea typeface="新細明體" charset="-120"/>
              </a:rPr>
              <a:t> </a:t>
            </a:r>
          </a:p>
          <a:p>
            <a:pPr eaLnBrk="1" hangingPunct="1"/>
            <a:endParaRPr lang="en-US" altLang="zh-TW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23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609600"/>
          </a:xfrm>
        </p:spPr>
        <p:txBody>
          <a:bodyPr>
            <a:noAutofit/>
          </a:bodyPr>
          <a:lstStyle/>
          <a:p>
            <a:r>
              <a:rPr lang="en-US" altLang="zh-TW" sz="3200" u="sng" dirty="0">
                <a:ea typeface="新細明體" charset="-120"/>
              </a:rPr>
              <a:t>Feature Generation: Bag of words(</a:t>
            </a:r>
            <a:r>
              <a:rPr lang="zh-TW" altLang="en-US" sz="3200" u="sng" dirty="0">
                <a:ea typeface="新細明體" charset="-120"/>
              </a:rPr>
              <a:t>詞袋理論</a:t>
            </a:r>
            <a:r>
              <a:rPr lang="en-US" altLang="zh-TW" sz="3200" u="sng" dirty="0">
                <a:ea typeface="新細明體" charset="-120"/>
              </a:rPr>
              <a:t>)</a:t>
            </a:r>
            <a:endParaRPr lang="en-US" altLang="zh-TW" sz="3200" u="sng" dirty="0">
              <a:solidFill>
                <a:srgbClr val="9900CC"/>
              </a:solidFill>
              <a:ea typeface="新細明體" charset="-120"/>
            </a:endParaRPr>
          </a:p>
        </p:txBody>
      </p:sp>
      <p:sp>
        <p:nvSpPr>
          <p:cNvPr id="1832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69875" y="1524000"/>
            <a:ext cx="8305800" cy="49530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 charset="-120"/>
              </a:rPr>
              <a:t>Text document is represented by the words it contains (and their occurrences)</a:t>
            </a:r>
          </a:p>
          <a:p>
            <a:pPr lvl="1"/>
            <a:r>
              <a:rPr lang="en-US" altLang="zh-TW" sz="2800" dirty="0">
                <a:solidFill>
                  <a:srgbClr val="A56F3C"/>
                </a:solidFill>
                <a:ea typeface="新細明體" charset="-120"/>
              </a:rPr>
              <a:t>e.g., “The Lord of the rings”  </a:t>
            </a:r>
            <a:r>
              <a:rPr lang="en-US" altLang="zh-TW" sz="2800" dirty="0">
                <a:solidFill>
                  <a:srgbClr val="A56F3C"/>
                </a:solidFill>
                <a:ea typeface="新細明體" charset="-120"/>
                <a:sym typeface="Symbol" pitchFamily="18" charset="2"/>
              </a:rPr>
              <a:t>  {“The”, “the”, “Lord”, “rings”, “of”}</a:t>
            </a:r>
            <a:endParaRPr lang="en-US" altLang="zh-TW" sz="2800" dirty="0">
              <a:solidFill>
                <a:srgbClr val="A56F3C"/>
              </a:solidFill>
              <a:ea typeface="新細明體" charset="-120"/>
            </a:endParaRPr>
          </a:p>
          <a:p>
            <a:pPr lvl="1"/>
            <a:r>
              <a:rPr lang="en-US" altLang="zh-TW" sz="2800" dirty="0">
                <a:solidFill>
                  <a:srgbClr val="3333CC"/>
                </a:solidFill>
                <a:ea typeface="新細明體" charset="-120"/>
              </a:rPr>
              <a:t>Order of words is not that important</a:t>
            </a:r>
          </a:p>
          <a:p>
            <a:pPr lvl="1"/>
            <a:r>
              <a:rPr lang="en-US" altLang="zh-TW" sz="2800" dirty="0" err="1">
                <a:ea typeface="新細明體" charset="-120"/>
              </a:rPr>
              <a:t>Repitition</a:t>
            </a:r>
            <a:r>
              <a:rPr lang="en-US" altLang="zh-TW" sz="2800" dirty="0">
                <a:ea typeface="新細明體" charset="-120"/>
              </a:rPr>
              <a:t> counts</a:t>
            </a:r>
          </a:p>
        </p:txBody>
      </p:sp>
      <p:pic>
        <p:nvPicPr>
          <p:cNvPr id="17410" name="Picture 2" descr="「the lord of the ring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314088"/>
            <a:ext cx="2516066" cy="32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5F4494F-7307-4E08-A50B-394BB2F52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82375"/>
              </p:ext>
            </p:extLst>
          </p:nvPr>
        </p:nvGraphicFramePr>
        <p:xfrm>
          <a:off x="269875" y="4765040"/>
          <a:ext cx="60858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8938927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540541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3384292019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851343412"/>
                    </a:ext>
                  </a:extLst>
                </a:gridCol>
                <a:gridCol w="462280">
                  <a:extLst>
                    <a:ext uri="{9D8B030D-6E8A-4147-A177-3AD203B41FA5}">
                      <a16:colId xmlns:a16="http://schemas.microsoft.com/office/drawing/2014/main" val="33348373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343327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82791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582832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218709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09329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8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73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98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61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571472" y="1382350"/>
            <a:ext cx="5143536" cy="2428892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中油吸收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5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毛漲幅，汽油可望降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</a:p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原先預估要降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元的汽油，傳出經濟部要求中油繼續吸收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元的漲幅之後，可能可以降到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元，經濟部長也證實，吸收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元的漲幅，原則一直沒變，結果加油站上午冷冷清清，不然駕駛人就是只加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百、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百，要等到降價再去加油。 </a:t>
            </a:r>
          </a:p>
        </p:txBody>
      </p:sp>
      <p:sp>
        <p:nvSpPr>
          <p:cNvPr id="31750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4F64F21-817B-794E-AB93-7E5425AC5017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33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857224" y="3130746"/>
            <a:ext cx="7715304" cy="3441526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Nb)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，(COMMACATEGORY) 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VK)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２(FW)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１(FW)　‧(PERIODCATEGORY)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０(FW)　‧(PERIODCATEGORY)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之後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Ng)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可能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可以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VJ)　２(FW)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也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VE)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０(FW)　‧(PERIODCATEGORY)　５(FW)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Nf)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DE)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一直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VH)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結果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Dk)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Nc)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VH)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不然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Cbb)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就是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Cbb)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只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Da)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VC)　１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Neu)　、(PAUSECATEGORY)　２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Neu)　，(COMMACATEGORY)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等到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P)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VH)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再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去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D)　</a:t>
            </a:r>
            <a:r>
              <a:rPr lang="zh-TW" altLang="en-US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  <a:r>
              <a:rPr lang="en-US" altLang="zh-TW" sz="16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(</a:t>
            </a:r>
            <a:r>
              <a:rPr lang="en-US" sz="1600">
                <a:solidFill>
                  <a:srgbClr val="2B4A5E"/>
                </a:solidFill>
              </a:rPr>
              <a:t>VB)　。(PERIODCATEGORY) </a:t>
            </a:r>
            <a:endParaRPr lang="zh-TW" altLang="en-US" sz="1600">
              <a:solidFill>
                <a:srgbClr val="2B4A5E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10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3379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936A6E7F-060F-8A4D-B4AE-D87EA300C33D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34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571472" y="1428736"/>
            <a:ext cx="5000660" cy="2357454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中油吸收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5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毛漲幅，汽油可望降</a:t>
            </a:r>
            <a:r>
              <a:rPr lang="en-US" altLang="zh-TW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 b="1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</a:p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原先預估要降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元的汽油，傳出經濟部要求中油繼續吸收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元的漲幅之後，可能可以降到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元，經濟部長也證實，吸收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0.5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元的漲幅，原則一直沒變，結果加油站上午冷冷清清，不然駕駛人就是只加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1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百、</a:t>
            </a:r>
            <a:r>
              <a:rPr lang="en-US" altLang="zh-TW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2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百，要等到降價再去加油。 </a:t>
            </a:r>
          </a:p>
        </p:txBody>
      </p:sp>
      <p:sp>
        <p:nvSpPr>
          <p:cNvPr id="26" name="圓角矩形 25"/>
          <p:cNvSpPr/>
          <p:nvPr/>
        </p:nvSpPr>
        <p:spPr>
          <a:xfrm>
            <a:off x="1214414" y="3357586"/>
            <a:ext cx="6072230" cy="2928934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１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之後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可能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可以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也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一直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結果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不然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就是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只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sz="2000">
                <a:solidFill>
                  <a:srgbClr val="2B4A5E"/>
                </a:solidFill>
              </a:rPr>
              <a:t>　１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２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等到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再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去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endParaRPr lang="zh-TW" altLang="en-US" sz="2000">
              <a:solidFill>
                <a:srgbClr val="2B4A5E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9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57158" y="1416210"/>
            <a:ext cx="6072230" cy="2643206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１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之後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可能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可以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也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的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一直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結果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不然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就是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只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sz="2000">
                <a:solidFill>
                  <a:srgbClr val="2B4A5E"/>
                </a:solidFill>
              </a:rPr>
              <a:t>　１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２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等到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再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去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</a:p>
        </p:txBody>
      </p:sp>
      <p:sp>
        <p:nvSpPr>
          <p:cNvPr id="15" name="橢圓 14"/>
          <p:cNvSpPr/>
          <p:nvPr/>
        </p:nvSpPr>
        <p:spPr>
          <a:xfrm>
            <a:off x="857250" y="1773238"/>
            <a:ext cx="642938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429250" y="1773238"/>
            <a:ext cx="357188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929188" y="3286125"/>
            <a:ext cx="357187" cy="3238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4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78EBFC70-6A96-7A41-AE2A-ED2BEB922364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35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aphicFrame>
        <p:nvGraphicFramePr>
          <p:cNvPr id="39" name="表格 38"/>
          <p:cNvGraphicFramePr>
            <a:graphicFrameLocks noGrp="1"/>
          </p:cNvGraphicFramePr>
          <p:nvPr/>
        </p:nvGraphicFramePr>
        <p:xfrm>
          <a:off x="571500" y="4381500"/>
          <a:ext cx="3071813" cy="1976436"/>
        </p:xfrm>
        <a:graphic>
          <a:graphicData uri="http://schemas.openxmlformats.org/drawingml/2006/table">
            <a:tbl>
              <a:tblPr/>
              <a:tblGrid>
                <a:gridCol w="1023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3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3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原先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可以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就是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要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也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只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的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一直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等到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之後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結果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再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0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可能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不然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去</a:t>
                      </a:r>
                    </a:p>
                  </a:txBody>
                  <a:tcPr marL="36000" marR="36000" marT="36002" marB="36002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" name="向下箭號 40"/>
          <p:cNvSpPr/>
          <p:nvPr/>
        </p:nvSpPr>
        <p:spPr>
          <a:xfrm>
            <a:off x="1643042" y="3997132"/>
            <a:ext cx="1144800" cy="432000"/>
          </a:xfrm>
          <a:prstGeom prst="downArrow">
            <a:avLst/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3954110" y="4143380"/>
            <a:ext cx="4857784" cy="2500330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 sz="2000">
                <a:solidFill>
                  <a:srgbClr val="2B4A5E"/>
                </a:solidFill>
              </a:rPr>
              <a:t>　１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 sz="2000">
                <a:solidFill>
                  <a:srgbClr val="2B4A5E"/>
                </a:solidFill>
              </a:rPr>
              <a:t>　２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 sz="2000">
                <a:solidFill>
                  <a:srgbClr val="2B4A5E"/>
                </a:solidFill>
              </a:rPr>
              <a:t>　０　‧　５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 sz="2000">
                <a:solidFill>
                  <a:srgbClr val="2B4A5E"/>
                </a:solidFill>
              </a:rPr>
              <a:t>　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 sz="2000">
                <a:solidFill>
                  <a:srgbClr val="2B4A5E"/>
                </a:solidFill>
              </a:rPr>
              <a:t>　１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２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r>
              <a:rPr lang="zh-TW" altLang="en-US" sz="2000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  <a:r>
              <a:rPr lang="en-US" sz="2000">
                <a:solidFill>
                  <a:srgbClr val="2B4A5E"/>
                </a:solidFill>
              </a:rPr>
              <a:t>　</a:t>
            </a:r>
            <a:endParaRPr lang="zh-TW" altLang="en-US" sz="2000">
              <a:solidFill>
                <a:srgbClr val="2B4A5E"/>
              </a:solidFill>
              <a:latin typeface="微軟正黑體" charset="0"/>
              <a:ea typeface="微軟正黑體" charset="0"/>
              <a:cs typeface="微軟正黑體" charset="0"/>
            </a:endParaRPr>
          </a:p>
        </p:txBody>
      </p:sp>
      <p:sp>
        <p:nvSpPr>
          <p:cNvPr id="40" name="向右箭號 39"/>
          <p:cNvSpPr/>
          <p:nvPr/>
        </p:nvSpPr>
        <p:spPr>
          <a:xfrm>
            <a:off x="3571868" y="4643446"/>
            <a:ext cx="453174" cy="1143008"/>
          </a:xfrm>
          <a:prstGeom prst="rightArrow">
            <a:avLst>
              <a:gd name="adj1" fmla="val 50000"/>
              <a:gd name="adj2" fmla="val 42967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78B3EE2C-10B8-8646-8C03-33B0C95C9413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36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sp>
        <p:nvSpPr>
          <p:cNvPr id="37890" name="文字方塊 5"/>
          <p:cNvSpPr txBox="1">
            <a:spLocks noChangeArrowheads="1"/>
          </p:cNvSpPr>
          <p:nvPr/>
        </p:nvSpPr>
        <p:spPr bwMode="auto">
          <a:xfrm>
            <a:off x="2643188" y="6215063"/>
            <a:ext cx="50006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r>
              <a:rPr lang="en-US" altLang="zh-TW" sz="1200">
                <a:solidFill>
                  <a:srgbClr val="C00000"/>
                </a:solidFill>
                <a:sym typeface="Wingdings 3" charset="0"/>
              </a:rPr>
              <a:t> </a:t>
            </a:r>
            <a:r>
              <a:rPr lang="en-US" altLang="zh-TW" sz="1200">
                <a:solidFill>
                  <a:srgbClr val="C00000"/>
                </a:solidFill>
              </a:rPr>
              <a:t>Source: Chapter 7 Text Operations in </a:t>
            </a:r>
            <a:r>
              <a:rPr lang="zh-TW" altLang="en-US" sz="1200">
                <a:solidFill>
                  <a:srgbClr val="C00000"/>
                </a:solidFill>
              </a:rPr>
              <a:t>Hsin-Hsi Chen</a:t>
            </a:r>
            <a:r>
              <a:rPr lang="en-US" altLang="zh-TW" sz="1200">
                <a:solidFill>
                  <a:srgbClr val="C00000"/>
                </a:solidFill>
              </a:rPr>
              <a:t>’s lecture slides</a:t>
            </a:r>
            <a:endParaRPr lang="zh-TW" altLang="en-US" sz="1200">
              <a:solidFill>
                <a:srgbClr val="C00000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524000" y="1397000"/>
          <a:ext cx="6096000" cy="4754802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Stop word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一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Neu 58388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我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40332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不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39014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了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Di 31873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他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30025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也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29646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就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29211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人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Na 24269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都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20403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說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VE 19625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我們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18152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你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17298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要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15955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會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14066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很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Dfa 13013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大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VH 11577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能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11125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著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Di 11026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她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10776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還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9698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可以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9670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最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Dfa 9416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自己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9069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來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8992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所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8869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他們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Nh 8818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兩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Neu 8692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可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8508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為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VG 8369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好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VH 8304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又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8037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將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7858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更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7298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才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Da 7266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已 </a:t>
                      </a: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D 7256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…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T="45717" marB="45717" horzOverflow="overflow">
                    <a:lnL>
                      <a:noFill/>
                    </a:lnL>
                    <a:lnR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7947" name="標題 1"/>
          <p:cNvSpPr txBox="1">
            <a:spLocks/>
          </p:cNvSpPr>
          <p:nvPr/>
        </p:nvSpPr>
        <p:spPr bwMode="auto">
          <a:xfrm>
            <a:off x="457200" y="428625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r>
              <a:rPr kumimoji="0" lang="en-US" altLang="zh-TW" sz="4000">
                <a:solidFill>
                  <a:schemeClr val="tx2"/>
                </a:solidFill>
                <a:latin typeface="Trebuchet MS" charset="0"/>
                <a:ea typeface="微軟正黑體" charset="0"/>
                <a:cs typeface="微軟正黑體" charset="0"/>
              </a:rPr>
              <a:t>Chinese stop word</a:t>
            </a:r>
            <a:endParaRPr kumimoji="0" lang="zh-TW" altLang="en-US" sz="4000">
              <a:solidFill>
                <a:schemeClr val="tx2"/>
              </a:solidFill>
              <a:latin typeface="Trebuchet MS" charset="0"/>
              <a:ea typeface="微軟正黑體" charset="0"/>
              <a:cs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3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57158" y="1739034"/>
            <a:ext cx="5929354" cy="1832842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２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１　‧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　‧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>
                <a:solidFill>
                  <a:srgbClr val="2B4A5E"/>
                </a:solidFill>
              </a:rPr>
              <a:t>　２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　‧　５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變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>
                <a:solidFill>
                  <a:srgbClr val="2B4A5E"/>
                </a:solidFill>
              </a:rPr>
              <a:t>　１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</a:p>
        </p:txBody>
      </p:sp>
      <p:sp>
        <p:nvSpPr>
          <p:cNvPr id="18" name="橢圓 17"/>
          <p:cNvSpPr/>
          <p:nvPr/>
        </p:nvSpPr>
        <p:spPr>
          <a:xfrm>
            <a:off x="1725613" y="1763713"/>
            <a:ext cx="785812" cy="32385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85813" y="2844800"/>
            <a:ext cx="846137" cy="32385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9944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E3E93AC-5D80-C54D-831F-DE0D71DDDF0F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37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388938" y="3932238"/>
          <a:ext cx="4945062" cy="2022474"/>
        </p:xfrm>
        <a:graphic>
          <a:graphicData uri="http://schemas.openxmlformats.org/drawingml/2006/table">
            <a:tbl>
              <a:tblPr/>
              <a:tblGrid>
                <a:gridCol w="150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8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eorgia" charset="0"/>
                          <a:ea typeface="新細明體" charset="0"/>
                          <a:cs typeface="新細明體" charset="0"/>
                        </a:rPr>
                        <a:t>Collocations</a:t>
                      </a:r>
                      <a:endParaRPr kumimoji="0" lang="zh-TW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微軟正黑體" charset="0"/>
                          <a:cs typeface="Arial" charset="0"/>
                        </a:rPr>
                        <a:t>before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Arial" charset="0"/>
                        </a:rPr>
                        <a:t>after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新細明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微軟正黑體" charset="0"/>
                          <a:cs typeface="Arial" charset="0"/>
                        </a:rPr>
                        <a:t>before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新細明體" charset="0"/>
                          <a:cs typeface="Arial" charset="0"/>
                        </a:rPr>
                        <a:t>after</a:t>
                      </a:r>
                      <a:endParaRPr kumimoji="0" lang="zh-TW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新細明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毛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毛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２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　‧　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０‧５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１　‧　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１‧５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沒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變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沒變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8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　‧　５　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新細明體" charset="0"/>
                        </a:rPr>
                        <a:t>０‧５</a:t>
                      </a:r>
                      <a:r>
                        <a:rPr kumimoji="0" lang="zh-TW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微軟正黑體" charset="0"/>
                        </a:rPr>
                        <a:t>元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Arial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微軟正黑體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軟正黑體" charset="0"/>
                        <a:ea typeface="微軟正黑體" charset="0"/>
                        <a:cs typeface="微軟正黑體" charset="0"/>
                      </a:endParaRPr>
                    </a:p>
                  </a:txBody>
                  <a:tcPr marL="36000" marR="36000" marT="35988" marB="3598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圓角矩形 19"/>
          <p:cNvSpPr/>
          <p:nvPr/>
        </p:nvSpPr>
        <p:spPr>
          <a:xfrm>
            <a:off x="5572132" y="3857628"/>
            <a:ext cx="3429024" cy="2643206"/>
          </a:xfrm>
          <a:prstGeom prst="roundRect">
            <a:avLst>
              <a:gd name="adj" fmla="val 73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eaLnBrk="1" hangingPunct="1">
              <a:defRPr/>
            </a:pP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可望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預估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</a:t>
            </a:r>
            <a:r>
              <a:rPr lang="en-US">
                <a:solidFill>
                  <a:srgbClr val="2B4A5E"/>
                </a:solidFill>
              </a:rPr>
              <a:t>　１‧５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汽油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傳出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要求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中油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繼續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０‧５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降到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經濟部長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證實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吸收</a:t>
            </a:r>
            <a:r>
              <a:rPr lang="en-US">
                <a:solidFill>
                  <a:srgbClr val="2B4A5E"/>
                </a:solidFill>
              </a:rPr>
              <a:t>　０‧５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元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漲幅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原則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沒變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加油站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上午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冷冷清清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駕駛人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</a:t>
            </a:r>
            <a:r>
              <a:rPr lang="en-US">
                <a:solidFill>
                  <a:srgbClr val="2B4A5E"/>
                </a:solidFill>
              </a:rPr>
              <a:t>　１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２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百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降價</a:t>
            </a:r>
            <a:r>
              <a:rPr lang="en-US">
                <a:solidFill>
                  <a:srgbClr val="2B4A5E"/>
                </a:solidFill>
              </a:rPr>
              <a:t>　</a:t>
            </a:r>
            <a:r>
              <a:rPr lang="zh-TW" altLang="en-US">
                <a:solidFill>
                  <a:srgbClr val="2B4A5E"/>
                </a:solidFill>
                <a:latin typeface="微軟正黑體" charset="0"/>
                <a:ea typeface="微軟正黑體" charset="0"/>
                <a:cs typeface="微軟正黑體" charset="0"/>
              </a:rPr>
              <a:t>加油</a:t>
            </a:r>
          </a:p>
        </p:txBody>
      </p:sp>
      <p:sp>
        <p:nvSpPr>
          <p:cNvPr id="21" name="向下箭號 20"/>
          <p:cNvSpPr/>
          <p:nvPr/>
        </p:nvSpPr>
        <p:spPr>
          <a:xfrm>
            <a:off x="2284192" y="3535300"/>
            <a:ext cx="1144800" cy="414000"/>
          </a:xfrm>
          <a:prstGeom prst="downArrow">
            <a:avLst/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5251356" y="4643446"/>
            <a:ext cx="414000" cy="1143008"/>
          </a:xfrm>
          <a:prstGeom prst="rightArrow">
            <a:avLst>
              <a:gd name="adj1" fmla="val 50000"/>
              <a:gd name="adj2" fmla="val 42967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1214438" y="1500188"/>
          <a:ext cx="4319587" cy="4876800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Freq.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Freq.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經濟部長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證實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原則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沒變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可望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加油站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降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上午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冷冷清清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微軟正黑體" charset="0"/>
                          <a:ea typeface="微軟正黑體" charset="0"/>
                          <a:cs typeface="Arial" charset="0"/>
                        </a:rPr>
                        <a:t>預估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駕駛人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只加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傳出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要求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等到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繼續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０‧５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2074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2BED0645-2391-0A46-AE30-FF4D2CF27615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38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0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357188" y="1552575"/>
          <a:ext cx="2879725" cy="48768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經濟部長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證實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原則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沒變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可望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加油站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上午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冷冷清清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預估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駕駛人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只加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傳出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要求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等到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繼續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０‧５</a:t>
                      </a: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621088" y="1857375"/>
          <a:ext cx="2879725" cy="4572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Term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F.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4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經濟部長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證實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原則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3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沒變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加油站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上午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2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冷冷清清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預估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駕駛人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１‧５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只加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傳出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１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經濟部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百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要求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等到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繼續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加油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可望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" name="向右箭號 18"/>
          <p:cNvSpPr/>
          <p:nvPr/>
        </p:nvSpPr>
        <p:spPr>
          <a:xfrm>
            <a:off x="3213578" y="3643314"/>
            <a:ext cx="453174" cy="1143008"/>
          </a:xfrm>
          <a:prstGeom prst="rightArrow">
            <a:avLst>
              <a:gd name="adj1" fmla="val 50000"/>
              <a:gd name="adj2" fmla="val 42967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20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C2483316-EA58-1442-A536-4F915A3BBDE6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39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8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47625" y="7548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54" y="2049419"/>
            <a:ext cx="3985052" cy="3611829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611560" y="1696646"/>
            <a:ext cx="4142106" cy="4036609"/>
            <a:chOff x="554994" y="1556792"/>
            <a:chExt cx="5390321" cy="482910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994" y="1556792"/>
              <a:ext cx="5390321" cy="482910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863752" y="4941168"/>
              <a:ext cx="1728192" cy="1200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" name="矩形 7"/>
          <p:cNvSpPr/>
          <p:nvPr/>
        </p:nvSpPr>
        <p:spPr>
          <a:xfrm>
            <a:off x="143508" y="611292"/>
            <a:ext cx="8856984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900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The Sexiest Job of the 21</a:t>
            </a:r>
            <a:r>
              <a:rPr lang="en-US" altLang="zh-TW" sz="4000" b="1" baseline="300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900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st</a:t>
            </a:r>
            <a:r>
              <a:rPr lang="en-US" altLang="zh-TW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9900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 Century</a:t>
            </a: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4875963" y="5935754"/>
            <a:ext cx="4349233" cy="6219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2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cs typeface="+mn-cs"/>
              </a:rPr>
              <a:t>Program + Statistics + Business</a:t>
            </a:r>
            <a:endParaRPr lang="en-US" sz="20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pic>
        <p:nvPicPr>
          <p:cNvPr id="21506" name="Picture 2" descr="Inside Harvard Business Review's Plans to Boost High-Frequency Traffic –  Folio:">
            <a:hlinkClick r:id="rId4"/>
            <a:extLst>
              <a:ext uri="{FF2B5EF4-FFF2-40B4-BE49-F238E27FC236}">
                <a16:creationId xmlns:a16="http://schemas.microsoft.com/office/drawing/2014/main" id="{8908769E-35DA-4F3A-965D-742A72F1B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53" y="5058020"/>
            <a:ext cx="1773725" cy="11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hlinkClick r:id="rId4"/>
            <a:extLst>
              <a:ext uri="{FF2B5EF4-FFF2-40B4-BE49-F238E27FC236}">
                <a16:creationId xmlns:a16="http://schemas.microsoft.com/office/drawing/2014/main" id="{2B647C2B-9CD3-43ED-AAD3-1C520CF26DF6}"/>
              </a:ext>
            </a:extLst>
          </p:cNvPr>
          <p:cNvSpPr txBox="1"/>
          <p:nvPr/>
        </p:nvSpPr>
        <p:spPr>
          <a:xfrm>
            <a:off x="2318906" y="6010903"/>
            <a:ext cx="2443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 In October 2012</a:t>
            </a:r>
            <a:endParaRPr lang="zh-TW" altLang="en-US" sz="2000" b="1" i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63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00063" y="1738313"/>
          <a:ext cx="1079500" cy="3048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d1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５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毛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中油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２</a:t>
                      </a: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元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610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2B3E333-0112-F641-A43A-A3EE8201F86E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40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1670050" y="1738313"/>
          <a:ext cx="1079500" cy="21336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d2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沙拉油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麵粉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138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3" name="表格 42"/>
          <p:cNvGraphicFramePr>
            <a:graphicFrameLocks noGrp="1"/>
          </p:cNvGraphicFramePr>
          <p:nvPr/>
        </p:nvGraphicFramePr>
        <p:xfrm>
          <a:off x="2844800" y="1738313"/>
          <a:ext cx="1079500" cy="18288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d3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柴油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油電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轎車</a:t>
                      </a: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4037013" y="1738313"/>
          <a:ext cx="1079500" cy="152400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dn</a:t>
                      </a:r>
                      <a:endParaRPr kumimoji="0" lang="zh-TW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B4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新細明體" charset="0"/>
                          <a:cs typeface="Arial" charset="0"/>
                        </a:rPr>
                        <a:t>Term</a:t>
                      </a:r>
                      <a:endParaRPr kumimoji="0" lang="zh-TW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新細明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3B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6725" marR="6725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右彎箭號 20"/>
          <p:cNvSpPr/>
          <p:nvPr/>
        </p:nvSpPr>
        <p:spPr>
          <a:xfrm rot="5400000">
            <a:off x="4792026" y="3137536"/>
            <a:ext cx="1214446" cy="1225870"/>
          </a:xfrm>
          <a:prstGeom prst="bentArrow">
            <a:avLst>
              <a:gd name="adj1" fmla="val 17885"/>
              <a:gd name="adj2" fmla="val 25000"/>
              <a:gd name="adj3" fmla="val 25000"/>
              <a:gd name="adj4" fmla="val 43750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159" name="矩形 40"/>
          <p:cNvSpPr>
            <a:spLocks noChangeArrowheads="1"/>
          </p:cNvSpPr>
          <p:nvPr/>
        </p:nvSpPr>
        <p:spPr bwMode="auto">
          <a:xfrm>
            <a:off x="4286250" y="3416300"/>
            <a:ext cx="2928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b"/>
            <a:r>
              <a:rPr kumimoji="0" lang="en-US" altLang="zh-TW" sz="1600">
                <a:solidFill>
                  <a:srgbClr val="292A45"/>
                </a:solidFill>
                <a:latin typeface="微軟正黑體" charset="0"/>
                <a:ea typeface="Arial" charset="0"/>
                <a:cs typeface="Arial" charset="0"/>
              </a:rPr>
              <a:t>Choose selected index terms form several documents</a:t>
            </a:r>
            <a:endParaRPr kumimoji="0" lang="zh-TW" altLang="en-US" sz="1600">
              <a:solidFill>
                <a:srgbClr val="292A45"/>
              </a:solidFill>
              <a:latin typeface="微軟正黑體" charset="0"/>
              <a:ea typeface="微軟正黑體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857750" y="4929188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降價</a:t>
            </a:r>
            <a:endParaRPr lang="zh-TW" altLang="en-US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929313" y="4500563"/>
            <a:ext cx="646112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rPr>
              <a:t>吸收</a:t>
            </a:r>
            <a:endParaRPr lang="zh-TW" altLang="en-US"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071938" y="4857750"/>
            <a:ext cx="646112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漲幅</a:t>
            </a:r>
            <a:endParaRPr lang="zh-TW" altLang="en-US">
              <a:latin typeface="+mj-ea"/>
              <a:ea typeface="+mj-ea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57750" y="5357813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汽油</a:t>
            </a:r>
            <a:endParaRPr lang="zh-TW" altLang="en-US">
              <a:latin typeface="+mj-ea"/>
              <a:ea typeface="+mj-ea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929313" y="5357813"/>
            <a:ext cx="877887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沙拉油</a:t>
            </a:r>
          </a:p>
        </p:txBody>
      </p:sp>
      <p:sp>
        <p:nvSpPr>
          <p:cNvPr id="46165" name="矩形 50"/>
          <p:cNvSpPr>
            <a:spLocks noChangeArrowheads="1"/>
          </p:cNvSpPr>
          <p:nvPr/>
        </p:nvSpPr>
        <p:spPr bwMode="auto">
          <a:xfrm>
            <a:off x="5000625" y="4500563"/>
            <a:ext cx="64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"/>
            <a:r>
              <a:rPr kumimoji="0" lang="zh-TW" altLang="en-US">
                <a:solidFill>
                  <a:srgbClr val="2B4A5E"/>
                </a:solidFill>
                <a:latin typeface="微軟正黑體" charset="0"/>
                <a:ea typeface="微軟正黑體" charset="0"/>
              </a:rPr>
              <a:t>麵粉</a:t>
            </a:r>
          </a:p>
        </p:txBody>
      </p:sp>
      <p:sp>
        <p:nvSpPr>
          <p:cNvPr id="52" name="矩形 51"/>
          <p:cNvSpPr/>
          <p:nvPr/>
        </p:nvSpPr>
        <p:spPr>
          <a:xfrm>
            <a:off x="5643563" y="4929188"/>
            <a:ext cx="646112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柴油</a:t>
            </a:r>
          </a:p>
        </p:txBody>
      </p:sp>
      <p:sp>
        <p:nvSpPr>
          <p:cNvPr id="53" name="矩形 52"/>
          <p:cNvSpPr/>
          <p:nvPr/>
        </p:nvSpPr>
        <p:spPr>
          <a:xfrm>
            <a:off x="6429375" y="4929188"/>
            <a:ext cx="646113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kumimoji="0" lang="zh-TW" altLang="en-US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  <a:cs typeface="Arial" pitchFamily="34" charset="0"/>
              </a:rPr>
              <a:t>轎車</a:t>
            </a:r>
          </a:p>
        </p:txBody>
      </p:sp>
      <p:sp>
        <p:nvSpPr>
          <p:cNvPr id="46168" name="矩形 53"/>
          <p:cNvSpPr>
            <a:spLocks noChangeArrowheads="1"/>
          </p:cNvSpPr>
          <p:nvPr/>
        </p:nvSpPr>
        <p:spPr bwMode="auto">
          <a:xfrm>
            <a:off x="7286625" y="5072063"/>
            <a:ext cx="3635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"/>
            <a:r>
              <a:rPr kumimoji="0" lang="en-US" altLang="zh-TW">
                <a:solidFill>
                  <a:srgbClr val="2B4A5E"/>
                </a:solidFill>
                <a:latin typeface="微軟正黑體" charset="0"/>
                <a:ea typeface="Arial" charset="0"/>
                <a:cs typeface="Arial" charset="0"/>
              </a:rPr>
              <a:t>…</a:t>
            </a:r>
            <a:endParaRPr kumimoji="0" lang="zh-TW" altLang="en-US">
              <a:solidFill>
                <a:srgbClr val="2B4A5E"/>
              </a:solidFill>
              <a:latin typeface="微軟正黑體" charset="0"/>
              <a:ea typeface="微軟正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9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內容版面配置區 2"/>
          <p:cNvSpPr>
            <a:spLocks noGrp="1"/>
          </p:cNvSpPr>
          <p:nvPr>
            <p:ph idx="1"/>
          </p:nvPr>
        </p:nvSpPr>
        <p:spPr>
          <a:xfrm>
            <a:off x="457200" y="4857750"/>
            <a:ext cx="8186738" cy="1868488"/>
          </a:xfrm>
        </p:spPr>
        <p:txBody>
          <a:bodyPr/>
          <a:lstStyle/>
          <a:p>
            <a:pPr eaLnBrk="1" hangingPunct="1">
              <a:spcBef>
                <a:spcPts val="200"/>
              </a:spcBef>
            </a:pPr>
            <a:r>
              <a:rPr kumimoji="0" lang="en-US" altLang="zh-TW" sz="2400" b="1">
                <a:solidFill>
                  <a:srgbClr val="326064"/>
                </a:solidFill>
                <a:latin typeface="Georgia" charset="0"/>
                <a:ea typeface="標楷體" charset="0"/>
                <a:cs typeface="標楷體" charset="0"/>
              </a:rPr>
              <a:t>In vector representation</a:t>
            </a:r>
          </a:p>
          <a:p>
            <a:pPr lvl="1" eaLnBrk="1" hangingPunct="1">
              <a:spcBef>
                <a:spcPts val="200"/>
              </a:spcBef>
            </a:pPr>
            <a:r>
              <a:rPr kumimoji="0" lang="en-US" altLang="zh-TW" sz="2000" b="1">
                <a:solidFill>
                  <a:srgbClr val="775035"/>
                </a:solidFill>
                <a:latin typeface="Georgia" charset="0"/>
                <a:ea typeface="新細明體" charset="0"/>
              </a:rPr>
              <a:t>1 doc = 1 vector</a:t>
            </a:r>
          </a:p>
          <a:p>
            <a:pPr lvl="1" eaLnBrk="1" hangingPunct="1">
              <a:spcBef>
                <a:spcPts val="200"/>
              </a:spcBef>
            </a:pPr>
            <a:r>
              <a:rPr kumimoji="0" lang="en-US" altLang="zh-TW" sz="2000" b="1">
                <a:solidFill>
                  <a:srgbClr val="775035"/>
                </a:solidFill>
                <a:latin typeface="Georgia" charset="0"/>
                <a:ea typeface="新細明體" charset="0"/>
              </a:rPr>
              <a:t>Each word has its own weights</a:t>
            </a:r>
          </a:p>
          <a:p>
            <a:pPr lvl="1" eaLnBrk="1" hangingPunct="1">
              <a:spcBef>
                <a:spcPts val="100"/>
              </a:spcBef>
              <a:buFont typeface="Georgia" charset="0"/>
              <a:buNone/>
            </a:pPr>
            <a:r>
              <a:rPr kumimoji="0" lang="en-US" altLang="zh-TW" sz="2000" b="1">
                <a:solidFill>
                  <a:srgbClr val="775035"/>
                </a:solidFill>
                <a:latin typeface="Georgia" charset="0"/>
                <a:ea typeface="新細明體" charset="0"/>
              </a:rPr>
              <a:t>	  </a:t>
            </a:r>
            <a:r>
              <a:rPr kumimoji="0" lang="en-US" altLang="zh-TW" sz="1800" b="1">
                <a:solidFill>
                  <a:schemeClr val="accent1"/>
                </a:solidFill>
                <a:latin typeface="Georgia" charset="0"/>
                <a:ea typeface="新細明體" charset="0"/>
              </a:rPr>
              <a:t>weights = 1,   if doc1 contains word A</a:t>
            </a:r>
          </a:p>
          <a:p>
            <a:pPr lvl="1" eaLnBrk="1" hangingPunct="1">
              <a:spcBef>
                <a:spcPts val="100"/>
              </a:spcBef>
              <a:buFont typeface="Georgia" charset="0"/>
              <a:buNone/>
            </a:pPr>
            <a:r>
              <a:rPr kumimoji="0" lang="en-US" altLang="zh-TW" sz="1800" b="1">
                <a:solidFill>
                  <a:schemeClr val="accent1"/>
                </a:solidFill>
                <a:latin typeface="Georgia" charset="0"/>
                <a:ea typeface="新細明體" charset="0"/>
              </a:rPr>
              <a:t>	  weights = 0, if doc1 doesn’t contain word B</a:t>
            </a:r>
          </a:p>
        </p:txBody>
      </p:sp>
      <p:sp>
        <p:nvSpPr>
          <p:cNvPr id="48130" name="標題 1"/>
          <p:cNvSpPr>
            <a:spLocks noGrp="1"/>
          </p:cNvSpPr>
          <p:nvPr>
            <p:ph type="title"/>
          </p:nvPr>
        </p:nvSpPr>
        <p:spPr>
          <a:xfrm>
            <a:off x="457200" y="428625"/>
            <a:ext cx="8229600" cy="1066800"/>
          </a:xfrm>
        </p:spPr>
        <p:txBody>
          <a:bodyPr/>
          <a:lstStyle/>
          <a:p>
            <a:pPr eaLnBrk="1" hangingPunct="1"/>
            <a:r>
              <a:rPr kumimoji="0" lang="en-US" altLang="zh-TW">
                <a:latin typeface="Trebuchet MS" charset="0"/>
                <a:ea typeface="微軟正黑體" charset="0"/>
              </a:rPr>
              <a:t>An example</a:t>
            </a:r>
            <a:endParaRPr kumimoji="0" lang="zh-TW" altLang="en-US">
              <a:latin typeface="Trebuchet MS" charset="0"/>
              <a:ea typeface="微軟正黑體" charset="0"/>
            </a:endParaRPr>
          </a:p>
        </p:txBody>
      </p:sp>
      <p:sp>
        <p:nvSpPr>
          <p:cNvPr id="4813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EC899169-A2BD-4647-ACF7-173AEEBA9536}" type="slidenum">
              <a:rPr kumimoji="0" lang="en-US" altLang="zh-TW" sz="1400">
                <a:solidFill>
                  <a:srgbClr val="68462E"/>
                </a:solidFill>
                <a:latin typeface="Orange LET" charset="0"/>
                <a:ea typeface="Arial" charset="0"/>
                <a:cs typeface="Arial" charset="0"/>
              </a:rPr>
              <a:pPr/>
              <a:t>41</a:t>
            </a:fld>
            <a:endParaRPr kumimoji="0" lang="en-US" altLang="zh-TW" sz="1400">
              <a:solidFill>
                <a:srgbClr val="68462E"/>
              </a:solidFill>
              <a:latin typeface="Orange LET" charset="0"/>
              <a:ea typeface="Arial" charset="0"/>
              <a:cs typeface="Arial" charset="0"/>
            </a:endParaRPr>
          </a:p>
        </p:txBody>
      </p:sp>
      <p:grpSp>
        <p:nvGrpSpPr>
          <p:cNvPr id="48132" name="群組 55"/>
          <p:cNvGrpSpPr>
            <a:grpSpLocks/>
          </p:cNvGrpSpPr>
          <p:nvPr/>
        </p:nvGrpSpPr>
        <p:grpSpPr bwMode="auto">
          <a:xfrm>
            <a:off x="928688" y="2857500"/>
            <a:ext cx="7072312" cy="1920875"/>
            <a:chOff x="928662" y="3982636"/>
            <a:chExt cx="7072362" cy="1921642"/>
          </a:xfrm>
        </p:grpSpPr>
        <p:grpSp>
          <p:nvGrpSpPr>
            <p:cNvPr id="48222" name="群組 26"/>
            <p:cNvGrpSpPr>
              <a:grpSpLocks/>
            </p:cNvGrpSpPr>
            <p:nvPr/>
          </p:nvGrpSpPr>
          <p:grpSpPr bwMode="auto">
            <a:xfrm>
              <a:off x="928662" y="3982636"/>
              <a:ext cx="7072362" cy="1921642"/>
              <a:chOff x="1857356" y="3922921"/>
              <a:chExt cx="7072362" cy="1921642"/>
            </a:xfrm>
          </p:grpSpPr>
          <p:sp>
            <p:nvSpPr>
              <p:cNvPr id="23" name="圓角矩形 22"/>
              <p:cNvSpPr/>
              <p:nvPr/>
            </p:nvSpPr>
            <p:spPr>
              <a:xfrm>
                <a:off x="1857356" y="3940391"/>
                <a:ext cx="7072362" cy="1904172"/>
              </a:xfrm>
              <a:prstGeom prst="roundRect">
                <a:avLst>
                  <a:gd name="adj" fmla="val 747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TW" altLang="en-US" sz="1400">
                  <a:solidFill>
                    <a:srgbClr val="77B6BB"/>
                  </a:solidFill>
                  <a:latin typeface="Arial" pitchFamily="34" charset="0"/>
                  <a:ea typeface="新細明體" pitchFamily="18" charset="-120"/>
                  <a:cs typeface="+mn-cs"/>
                </a:endParaRPr>
              </a:p>
            </p:txBody>
          </p:sp>
          <p:sp>
            <p:nvSpPr>
              <p:cNvPr id="48225" name="矩形 21"/>
              <p:cNvSpPr>
                <a:spLocks noChangeArrowheads="1"/>
              </p:cNvSpPr>
              <p:nvPr/>
            </p:nvSpPr>
            <p:spPr bwMode="auto">
              <a:xfrm>
                <a:off x="6575439" y="3922921"/>
                <a:ext cx="2320941" cy="400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Index term vector</a:t>
                </a:r>
                <a:endParaRPr lang="zh-TW" altLang="en-US" sz="2000" b="1">
                  <a:solidFill>
                    <a:srgbClr val="224043"/>
                  </a:solidFill>
                </a:endParaRPr>
              </a:p>
            </p:txBody>
          </p:sp>
          <p:sp>
            <p:nvSpPr>
              <p:cNvPr id="48226" name="矩形 23"/>
              <p:cNvSpPr>
                <a:spLocks noChangeArrowheads="1"/>
              </p:cNvSpPr>
              <p:nvPr/>
            </p:nvSpPr>
            <p:spPr bwMode="auto">
              <a:xfrm>
                <a:off x="1985944" y="4608995"/>
                <a:ext cx="252415" cy="30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d</a:t>
                </a:r>
                <a:r>
                  <a:rPr lang="en-US" altLang="zh-TW" sz="2000" baseline="-25000">
                    <a:solidFill>
                      <a:srgbClr val="292A45"/>
                    </a:solidFill>
                  </a:rPr>
                  <a:t>1</a:t>
                </a:r>
                <a:endParaRPr lang="zh-TW" altLang="en-US" sz="2000" b="1">
                  <a:solidFill>
                    <a:srgbClr val="224043"/>
                  </a:solidFill>
                </a:endParaRPr>
              </a:p>
            </p:txBody>
          </p:sp>
          <p:sp>
            <p:nvSpPr>
              <p:cNvPr id="48227" name="矩形 24"/>
              <p:cNvSpPr>
                <a:spLocks noChangeArrowheads="1"/>
              </p:cNvSpPr>
              <p:nvPr/>
            </p:nvSpPr>
            <p:spPr bwMode="auto">
              <a:xfrm>
                <a:off x="2063732" y="5229956"/>
                <a:ext cx="255589" cy="30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none" lIns="0" tIns="0" rIns="0" bIns="0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…</a:t>
                </a:r>
                <a:endParaRPr lang="zh-TW" altLang="en-US" sz="2000" b="1">
                  <a:solidFill>
                    <a:srgbClr val="224043"/>
                  </a:solidFill>
                </a:endParaRPr>
              </a:p>
            </p:txBody>
          </p:sp>
          <p:sp>
            <p:nvSpPr>
              <p:cNvPr id="48228" name="矩形 25"/>
              <p:cNvSpPr>
                <a:spLocks noChangeArrowheads="1"/>
              </p:cNvSpPr>
              <p:nvPr/>
            </p:nvSpPr>
            <p:spPr bwMode="auto">
              <a:xfrm>
                <a:off x="1982769" y="5468176"/>
                <a:ext cx="252415" cy="30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altLang="zh-TW" sz="2000" b="1">
                    <a:solidFill>
                      <a:srgbClr val="224043"/>
                    </a:solidFill>
                  </a:rPr>
                  <a:t>d</a:t>
                </a:r>
                <a:r>
                  <a:rPr lang="en-US" altLang="zh-TW" sz="2000" baseline="-25000">
                    <a:solidFill>
                      <a:srgbClr val="292A45"/>
                    </a:solidFill>
                  </a:rPr>
                  <a:t>n</a:t>
                </a:r>
                <a:endParaRPr lang="zh-TW" altLang="en-US" sz="2000" b="1">
                  <a:solidFill>
                    <a:srgbClr val="292A45"/>
                  </a:solidFill>
                </a:endParaRPr>
              </a:p>
            </p:txBody>
          </p:sp>
        </p:grpSp>
        <p:sp>
          <p:nvSpPr>
            <p:cNvPr id="48223" name="矩形 44"/>
            <p:cNvSpPr>
              <a:spLocks noChangeArrowheads="1"/>
            </p:cNvSpPr>
            <p:nvPr/>
          </p:nvSpPr>
          <p:spPr bwMode="auto">
            <a:xfrm>
              <a:off x="1058838" y="5053038"/>
              <a:ext cx="252414" cy="308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TW" sz="2000" b="1">
                  <a:solidFill>
                    <a:srgbClr val="224043"/>
                  </a:solidFill>
                </a:rPr>
                <a:t>d</a:t>
              </a:r>
              <a:r>
                <a:rPr lang="en-US" altLang="zh-TW" sz="2000" baseline="-25000">
                  <a:solidFill>
                    <a:srgbClr val="292A45"/>
                  </a:solidFill>
                </a:rPr>
                <a:t>2</a:t>
              </a:r>
              <a:endParaRPr lang="zh-TW" altLang="en-US" sz="2000" b="1">
                <a:solidFill>
                  <a:srgbClr val="224043"/>
                </a:solidFill>
              </a:endParaRPr>
            </a:p>
          </p:txBody>
        </p:sp>
      </p:grpSp>
      <p:grpSp>
        <p:nvGrpSpPr>
          <p:cNvPr id="48133" name="群組 54"/>
          <p:cNvGrpSpPr>
            <a:grpSpLocks/>
          </p:cNvGrpSpPr>
          <p:nvPr/>
        </p:nvGrpSpPr>
        <p:grpSpPr bwMode="auto">
          <a:xfrm>
            <a:off x="1203325" y="1643063"/>
            <a:ext cx="3154363" cy="1227137"/>
            <a:chOff x="7718895" y="3071810"/>
            <a:chExt cx="3153673" cy="1226588"/>
          </a:xfrm>
        </p:grpSpPr>
        <p:sp>
          <p:nvSpPr>
            <p:cNvPr id="46" name="矩形 45"/>
            <p:cNvSpPr/>
            <p:nvPr/>
          </p:nvSpPr>
          <p:spPr>
            <a:xfrm>
              <a:off x="8504536" y="3500243"/>
              <a:ext cx="645971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降價</a:t>
              </a:r>
              <a:endParaRPr lang="zh-TW" altLang="en-US"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429846" y="3071810"/>
              <a:ext cx="645972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al" pitchFamily="34" charset="0"/>
                </a:rPr>
                <a:t>吸收</a:t>
              </a:r>
              <a:endParaRPr lang="zh-TW" altLang="en-US">
                <a:latin typeface="微軟正黑體" pitchFamily="34" charset="-120"/>
                <a:ea typeface="微軟正黑體" pitchFamily="34" charset="-120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718895" y="3428837"/>
              <a:ext cx="645972" cy="369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漲幅</a:t>
              </a:r>
              <a:endParaRPr lang="zh-TW" altLang="en-US"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8358518" y="3928676"/>
              <a:ext cx="645971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汽油</a:t>
              </a:r>
              <a:endParaRPr lang="zh-TW" altLang="en-US">
                <a:latin typeface="+mj-ea"/>
                <a:ea typeface="+mj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429846" y="3928676"/>
              <a:ext cx="877696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沙拉油</a:t>
              </a:r>
            </a:p>
          </p:txBody>
        </p:sp>
        <p:sp>
          <p:nvSpPr>
            <p:cNvPr id="48218" name="矩形 50"/>
            <p:cNvSpPr>
              <a:spLocks noChangeArrowheads="1"/>
            </p:cNvSpPr>
            <p:nvPr/>
          </p:nvSpPr>
          <p:spPr bwMode="auto">
            <a:xfrm>
              <a:off x="8501362" y="3071810"/>
              <a:ext cx="645971" cy="369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"/>
              <a:r>
                <a:rPr kumimoji="0" lang="zh-TW" altLang="en-US">
                  <a:solidFill>
                    <a:srgbClr val="2B4A5E"/>
                  </a:solidFill>
                  <a:latin typeface="微軟正黑體" charset="0"/>
                  <a:ea typeface="微軟正黑體" charset="0"/>
                </a:rPr>
                <a:t>麵粉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9144158" y="3500243"/>
              <a:ext cx="645972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柴油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9929799" y="3500243"/>
              <a:ext cx="645971" cy="3697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">
                <a:defRPr/>
              </a:pPr>
              <a:r>
                <a:rPr kumimoji="0" lang="zh-TW" altLang="en-US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  <a:cs typeface="Arial" pitchFamily="34" charset="0"/>
                </a:rPr>
                <a:t>轎車</a:t>
              </a:r>
            </a:p>
          </p:txBody>
        </p:sp>
        <p:sp>
          <p:nvSpPr>
            <p:cNvPr id="48221" name="矩形 53"/>
            <p:cNvSpPr>
              <a:spLocks noChangeArrowheads="1"/>
            </p:cNvSpPr>
            <p:nvPr/>
          </p:nvSpPr>
          <p:spPr bwMode="auto">
            <a:xfrm>
              <a:off x="10509110" y="3703352"/>
              <a:ext cx="363458" cy="368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fontAlgn="b"/>
              <a:r>
                <a:rPr kumimoji="0" lang="en-US" altLang="zh-TW">
                  <a:solidFill>
                    <a:srgbClr val="2B4A5E"/>
                  </a:solidFill>
                  <a:latin typeface="微軟正黑體" charset="0"/>
                  <a:ea typeface="Arial" charset="0"/>
                  <a:cs typeface="Arial" charset="0"/>
                </a:rPr>
                <a:t>…</a:t>
              </a:r>
              <a:endParaRPr kumimoji="0" lang="zh-TW" altLang="en-US">
                <a:solidFill>
                  <a:srgbClr val="2B4A5E"/>
                </a:solidFill>
                <a:latin typeface="微軟正黑體" charset="0"/>
                <a:ea typeface="微軟正黑體" charset="0"/>
              </a:endParaRPr>
            </a:p>
          </p:txBody>
        </p:sp>
      </p:grpSp>
      <p:sp>
        <p:nvSpPr>
          <p:cNvPr id="21" name="右彎箭號 20"/>
          <p:cNvSpPr/>
          <p:nvPr/>
        </p:nvSpPr>
        <p:spPr>
          <a:xfrm rot="6970435">
            <a:off x="4492664" y="2042610"/>
            <a:ext cx="824830" cy="1132872"/>
          </a:xfrm>
          <a:prstGeom prst="bentArrow">
            <a:avLst>
              <a:gd name="adj1" fmla="val 17885"/>
              <a:gd name="adj2" fmla="val 25000"/>
              <a:gd name="adj3" fmla="val 25000"/>
              <a:gd name="adj4" fmla="val 43750"/>
            </a:avLst>
          </a:prstGeom>
          <a:ln w="19050"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lnSpc>
                <a:spcPts val="1400"/>
              </a:lnSpc>
              <a:defRPr/>
            </a:pPr>
            <a:endParaRPr lang="zh-TW" altLang="en-US" sz="160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382713" y="3281363"/>
          <a:ext cx="6494462" cy="3079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降價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吸收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漲幅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汽油 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沙拉油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麵粉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柴油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轎車</a:t>
                      </a: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…</a:t>
                      </a:r>
                      <a:endParaRPr kumimoji="0" lang="zh-TW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9525" marR="9525" marT="9525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表格 56"/>
          <p:cNvGraphicFramePr>
            <a:graphicFrameLocks noGrp="1"/>
          </p:cNvGraphicFramePr>
          <p:nvPr/>
        </p:nvGraphicFramePr>
        <p:xfrm>
          <a:off x="1370013" y="3614738"/>
          <a:ext cx="6494462" cy="2825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1370013" y="3975100"/>
          <a:ext cx="6494462" cy="2825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2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1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2B4A5E"/>
                          </a:solidFill>
                          <a:effectLst/>
                          <a:latin typeface="Arial" charset="0"/>
                          <a:ea typeface="微軟正黑體" charset="0"/>
                          <a:cs typeface="Arial" charset="0"/>
                        </a:rPr>
                        <a:t>0</a:t>
                      </a: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2B4A5E"/>
                        </a:solidFill>
                        <a:effectLst/>
                        <a:latin typeface="Arial" charset="0"/>
                        <a:ea typeface="微軟正黑體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/>
        </p:nvGraphicFramePr>
        <p:xfrm>
          <a:off x="1377950" y="4387850"/>
          <a:ext cx="6494463" cy="282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1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0" lang="zh-TW" altLang="en-US" sz="1600" b="0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93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746125" y="341313"/>
            <a:ext cx="64166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Feature Selection</a:t>
            </a:r>
          </a:p>
        </p:txBody>
      </p:sp>
      <p:sp>
        <p:nvSpPr>
          <p:cNvPr id="186372" name="Oval 4"/>
          <p:cNvSpPr>
            <a:spLocks noChangeArrowheads="1"/>
          </p:cNvSpPr>
          <p:nvPr/>
        </p:nvSpPr>
        <p:spPr bwMode="auto">
          <a:xfrm>
            <a:off x="4267200" y="2895600"/>
            <a:ext cx="1676400" cy="18288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8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543800" cy="808038"/>
          </a:xfrm>
        </p:spPr>
        <p:txBody>
          <a:bodyPr/>
          <a:lstStyle/>
          <a:p>
            <a:r>
              <a:rPr lang="en-US" altLang="zh-TW" u="sng">
                <a:ea typeface="新細明體" charset="-120"/>
              </a:rPr>
              <a:t>Feature selection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>
                <a:ea typeface="新細明體" charset="-120"/>
              </a:rPr>
              <a:t>Reduce dimensionality</a:t>
            </a:r>
          </a:p>
          <a:p>
            <a:pPr lvl="1"/>
            <a:r>
              <a:rPr lang="en-US" altLang="zh-TW">
                <a:ea typeface="新細明體" charset="-120"/>
              </a:rPr>
              <a:t>Learners have difficulty addressing tasks with high dimensionality </a:t>
            </a:r>
          </a:p>
          <a:p>
            <a:r>
              <a:rPr lang="en-US" altLang="zh-TW">
                <a:ea typeface="新細明體" charset="-120"/>
              </a:rPr>
              <a:t>Irrelevant features</a:t>
            </a:r>
          </a:p>
          <a:p>
            <a:pPr lvl="1"/>
            <a:r>
              <a:rPr lang="en-US" altLang="zh-TW">
                <a:ea typeface="新細明體" charset="-120"/>
              </a:rPr>
              <a:t>Not all features help! </a:t>
            </a:r>
          </a:p>
          <a:p>
            <a:pPr lvl="2"/>
            <a:r>
              <a:rPr lang="en-US" altLang="zh-TW">
                <a:solidFill>
                  <a:srgbClr val="A56F3C"/>
                </a:solidFill>
                <a:ea typeface="新細明體" charset="-120"/>
              </a:rPr>
              <a:t>e.g., the existence of a noun in a news article is unlikely to help classify it as “politics” or “sport” </a:t>
            </a:r>
          </a:p>
        </p:txBody>
      </p:sp>
    </p:spTree>
    <p:extLst>
      <p:ext uri="{BB962C8B-B14F-4D97-AF65-F5344CB8AC3E}">
        <p14:creationId xmlns:p14="http://schemas.microsoft.com/office/powerpoint/2010/main" val="186449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15900"/>
            <a:ext cx="6678613" cy="531813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Assigning Weights</a:t>
            </a:r>
          </a:p>
        </p:txBody>
      </p:sp>
      <p:sp>
        <p:nvSpPr>
          <p:cNvPr id="13230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205788" cy="4857750"/>
          </a:xfrm>
          <a:ln/>
        </p:spPr>
        <p:txBody>
          <a:bodyPr/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 err="1">
                <a:ea typeface="新細明體" charset="-120"/>
              </a:rPr>
              <a:t>tf</a:t>
            </a:r>
            <a:r>
              <a:rPr lang="en-GB" altLang="zh-TW" dirty="0">
                <a:ea typeface="新細明體" charset="-120"/>
              </a:rPr>
              <a:t> </a:t>
            </a:r>
            <a:r>
              <a:rPr lang="en-GB" altLang="zh-TW" dirty="0" err="1">
                <a:ea typeface="新細明體" charset="-120"/>
              </a:rPr>
              <a:t>idf</a:t>
            </a:r>
            <a:r>
              <a:rPr lang="en-GB" altLang="zh-TW" dirty="0">
                <a:ea typeface="新細明體" charset="-120"/>
              </a:rPr>
              <a:t> measure:  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   term frequency (</a:t>
            </a:r>
            <a:r>
              <a:rPr lang="en-GB" altLang="zh-TW" dirty="0" err="1">
                <a:ea typeface="新細明體" charset="-120"/>
              </a:rPr>
              <a:t>tf</a:t>
            </a:r>
            <a:r>
              <a:rPr lang="en-GB" altLang="zh-TW" dirty="0">
                <a:ea typeface="新細明體" charset="-120"/>
              </a:rPr>
              <a:t>) * </a:t>
            </a:r>
            <a:r>
              <a:rPr lang="en-GB" altLang="zh-TW" dirty="0">
                <a:highlight>
                  <a:srgbClr val="FFFF00"/>
                </a:highlight>
                <a:ea typeface="新細明體" charset="-120"/>
              </a:rPr>
              <a:t>inverse document frequency (</a:t>
            </a:r>
            <a:r>
              <a:rPr lang="en-GB" altLang="zh-TW" dirty="0" err="1">
                <a:highlight>
                  <a:srgbClr val="FFFF00"/>
                </a:highlight>
                <a:ea typeface="新細明體" charset="-120"/>
              </a:rPr>
              <a:t>idf</a:t>
            </a:r>
            <a:r>
              <a:rPr lang="en-GB" altLang="zh-TW" dirty="0">
                <a:highlight>
                  <a:srgbClr val="FFFF00"/>
                </a:highlight>
                <a:ea typeface="新細明體" charset="-120"/>
              </a:rPr>
              <a:t>) </a:t>
            </a:r>
          </a:p>
          <a:p>
            <a:pPr marL="474663" lvl="1" indent="-284163" defTabSz="449263"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sz="1800" dirty="0">
                <a:ea typeface="新細明體" charset="-120"/>
              </a:rPr>
              <a:t>Want to weight terms highly if they are frequent in relevant documents … BUT infrequent in the collection as a whole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Goal: assign a </a:t>
            </a:r>
            <a:r>
              <a:rPr lang="en-GB" altLang="zh-TW" dirty="0" err="1">
                <a:ea typeface="新細明體" charset="-120"/>
              </a:rPr>
              <a:t>tf</a:t>
            </a:r>
            <a:r>
              <a:rPr lang="en-GB" altLang="zh-TW" dirty="0">
                <a:ea typeface="新細明體" charset="-120"/>
              </a:rPr>
              <a:t> * </a:t>
            </a:r>
            <a:r>
              <a:rPr lang="en-GB" altLang="zh-TW" dirty="0" err="1">
                <a:ea typeface="新細明體" charset="-120"/>
              </a:rPr>
              <a:t>idf</a:t>
            </a:r>
            <a:r>
              <a:rPr lang="en-GB" altLang="zh-TW" dirty="0">
                <a:ea typeface="新細明體" charset="-120"/>
              </a:rPr>
              <a:t> weight to each term in each document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altLang="zh-TW" dirty="0">
              <a:ea typeface="新細明體" charset="-120"/>
            </a:endParaRPr>
          </a:p>
        </p:txBody>
      </p:sp>
      <p:grpSp>
        <p:nvGrpSpPr>
          <p:cNvPr id="1323012" name="Group 4"/>
          <p:cNvGrpSpPr>
            <a:grpSpLocks/>
          </p:cNvGrpSpPr>
          <p:nvPr/>
        </p:nvGrpSpPr>
        <p:grpSpPr bwMode="auto">
          <a:xfrm>
            <a:off x="990600" y="3352803"/>
            <a:ext cx="2832101" cy="488951"/>
            <a:chOff x="624" y="2112"/>
            <a:chExt cx="1784" cy="308"/>
          </a:xfrm>
        </p:grpSpPr>
        <p:graphicFrame>
          <p:nvGraphicFramePr>
            <p:cNvPr id="1323013" name="Object 5"/>
            <p:cNvGraphicFramePr>
              <a:graphicFrameLocks noChangeAspect="1"/>
            </p:cNvGraphicFramePr>
            <p:nvPr/>
          </p:nvGraphicFramePr>
          <p:xfrm>
            <a:off x="624" y="2112"/>
            <a:ext cx="1784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31699080" imgH="5486400" progId="">
                    <p:embed/>
                  </p:oleObj>
                </mc:Choice>
                <mc:Fallback>
                  <p:oleObj r:id="rId3" imgW="31699080" imgH="54864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112"/>
                          <a:ext cx="1784" cy="3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3014" name="AutoShape 6"/>
            <p:cNvSpPr>
              <a:spLocks noChangeArrowheads="1"/>
            </p:cNvSpPr>
            <p:nvPr/>
          </p:nvSpPr>
          <p:spPr bwMode="auto">
            <a:xfrm>
              <a:off x="624" y="2112"/>
              <a:ext cx="1784" cy="308"/>
            </a:xfrm>
            <a:prstGeom prst="roundRect">
              <a:avLst>
                <a:gd name="adj" fmla="val 32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aphicFrame>
        <p:nvGraphicFramePr>
          <p:cNvPr id="1323015" name="Object 7"/>
          <p:cNvGraphicFramePr>
            <a:graphicFrameLocks noChangeAspect="1"/>
          </p:cNvGraphicFramePr>
          <p:nvPr/>
        </p:nvGraphicFramePr>
        <p:xfrm>
          <a:off x="990600" y="4038600"/>
          <a:ext cx="4648200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095640" imgH="1581120" progId="">
                  <p:embed/>
                </p:oleObj>
              </mc:Choice>
              <mc:Fallback>
                <p:oleObj r:id="rId5" imgW="3095640" imgH="158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4648200" cy="2351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23016" name="Group 8"/>
          <p:cNvGrpSpPr>
            <a:grpSpLocks/>
          </p:cNvGrpSpPr>
          <p:nvPr/>
        </p:nvGrpSpPr>
        <p:grpSpPr bwMode="auto">
          <a:xfrm>
            <a:off x="6172200" y="3505200"/>
            <a:ext cx="1847850" cy="2589213"/>
            <a:chOff x="3888" y="2208"/>
            <a:chExt cx="1164" cy="1631"/>
          </a:xfrm>
        </p:grpSpPr>
        <p:graphicFrame>
          <p:nvGraphicFramePr>
            <p:cNvPr id="1323017" name="Object 9"/>
            <p:cNvGraphicFramePr>
              <a:graphicFrameLocks noChangeAspect="1"/>
            </p:cNvGraphicFramePr>
            <p:nvPr/>
          </p:nvGraphicFramePr>
          <p:xfrm>
            <a:off x="3888" y="2208"/>
            <a:ext cx="1165" cy="1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266840" imgH="1781280" progId="">
                    <p:embed/>
                  </p:oleObj>
                </mc:Choice>
                <mc:Fallback>
                  <p:oleObj r:id="rId7" imgW="1266840" imgH="17812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208"/>
                          <a:ext cx="1165" cy="163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3018" name="AutoShape 10"/>
            <p:cNvSpPr>
              <a:spLocks noChangeArrowheads="1"/>
            </p:cNvSpPr>
            <p:nvPr/>
          </p:nvSpPr>
          <p:spPr bwMode="auto">
            <a:xfrm>
              <a:off x="3888" y="2208"/>
              <a:ext cx="1165" cy="1632"/>
            </a:xfrm>
            <a:prstGeom prst="roundRect">
              <a:avLst>
                <a:gd name="adj" fmla="val 83"/>
              </a:avLst>
            </a:prstGeom>
            <a:noFill/>
            <a:ln w="936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9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124200" y="6245225"/>
            <a:ext cx="2895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/>
            <a:fld id="{11E78E6C-DFF0-45E8-8EE2-5B715482BF4F}" type="slidenum">
              <a:rPr lang="en-US" altLang="zh-TW" sz="1200" smtClean="0">
                <a:solidFill>
                  <a:srgbClr val="CC6600"/>
                </a:solidFill>
                <a:latin typeface="Helvetica" pitchFamily="34" charset="0"/>
              </a:rPr>
              <a:pPr algn="ctr" eaLnBrk="1" hangingPunct="1"/>
              <a:t>45</a:t>
            </a:fld>
            <a:endParaRPr lang="en-US" altLang="zh-TW" sz="1200">
              <a:solidFill>
                <a:srgbClr val="CC6600"/>
              </a:solidFill>
              <a:latin typeface="Times New Roman" pitchFamily="18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Computing </a:t>
            </a:r>
            <a:r>
              <a:rPr lang="en-US" altLang="zh-TW" dirty="0" err="1"/>
              <a:t>tf-idf</a:t>
            </a:r>
            <a:r>
              <a:rPr lang="en-US" altLang="zh-TW" dirty="0"/>
              <a:t> -- An Example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696200" cy="4572000"/>
          </a:xfrm>
        </p:spPr>
        <p:txBody>
          <a:bodyPr lIns="0"/>
          <a:lstStyle/>
          <a:p>
            <a:pPr eaLnBrk="1" hangingPunct="1">
              <a:buFontTx/>
              <a:buNone/>
            </a:pPr>
            <a:r>
              <a:rPr lang="en-US" altLang="zh-TW" sz="2400" dirty="0"/>
              <a:t>Given a document containing terms with given frequencies: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    </a:t>
            </a:r>
            <a:r>
              <a:rPr lang="en-US" altLang="zh-TW" sz="2400" dirty="0">
                <a:solidFill>
                  <a:srgbClr val="000099"/>
                </a:solidFill>
              </a:rPr>
              <a:t>A(3), B(2), C(1)</a:t>
            </a:r>
            <a:endParaRPr lang="en-US" altLang="zh-TW" dirty="0">
              <a:solidFill>
                <a:srgbClr val="000099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TW" sz="2400" dirty="0"/>
              <a:t>Assume collection contains 10,000 documents and 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document frequencies of these terms are: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    </a:t>
            </a:r>
            <a:r>
              <a:rPr lang="en-US" altLang="zh-TW" sz="2400" dirty="0">
                <a:solidFill>
                  <a:srgbClr val="000099"/>
                </a:solidFill>
              </a:rPr>
              <a:t>A(50), B(1300), C(250)</a:t>
            </a:r>
          </a:p>
          <a:p>
            <a:pPr eaLnBrk="1" hangingPunct="1">
              <a:buFontTx/>
              <a:buNone/>
            </a:pPr>
            <a:r>
              <a:rPr lang="en-US" altLang="zh-TW" sz="2400" dirty="0"/>
              <a:t>Then: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solidFill>
                  <a:srgbClr val="000099"/>
                </a:solidFill>
              </a:rPr>
              <a:t>A:  </a:t>
            </a:r>
            <a:r>
              <a:rPr lang="en-US" altLang="zh-TW" sz="2400" dirty="0" err="1">
                <a:solidFill>
                  <a:srgbClr val="000099"/>
                </a:solidFill>
              </a:rPr>
              <a:t>tf</a:t>
            </a:r>
            <a:r>
              <a:rPr lang="en-US" altLang="zh-TW" sz="2400" dirty="0">
                <a:solidFill>
                  <a:srgbClr val="000099"/>
                </a:solidFill>
              </a:rPr>
              <a:t> = 3/3;  </a:t>
            </a:r>
            <a:r>
              <a:rPr lang="en-US" altLang="zh-TW" sz="2400" dirty="0" err="1">
                <a:solidFill>
                  <a:srgbClr val="000099"/>
                </a:solidFill>
              </a:rPr>
              <a:t>idf</a:t>
            </a:r>
            <a:r>
              <a:rPr lang="en-US" altLang="zh-TW" sz="2400" dirty="0">
                <a:solidFill>
                  <a:srgbClr val="000099"/>
                </a:solidFill>
              </a:rPr>
              <a:t> = log</a:t>
            </a:r>
            <a:r>
              <a:rPr lang="en-US" altLang="zh-TW" sz="2400" baseline="-25000" dirty="0">
                <a:solidFill>
                  <a:srgbClr val="000099"/>
                </a:solidFill>
              </a:rPr>
              <a:t>2</a:t>
            </a:r>
            <a:r>
              <a:rPr lang="en-US" altLang="zh-TW" sz="2400" dirty="0">
                <a:solidFill>
                  <a:srgbClr val="000099"/>
                </a:solidFill>
              </a:rPr>
              <a:t>(10000/50) = 7.6;     </a:t>
            </a:r>
            <a:r>
              <a:rPr lang="en-US" altLang="zh-TW" sz="2400" dirty="0" err="1">
                <a:solidFill>
                  <a:srgbClr val="000099"/>
                </a:solidFill>
              </a:rPr>
              <a:t>tf-idf</a:t>
            </a:r>
            <a:r>
              <a:rPr lang="en-US" altLang="zh-TW" sz="2400" dirty="0">
                <a:solidFill>
                  <a:srgbClr val="000099"/>
                </a:solidFill>
              </a:rPr>
              <a:t> = 7.6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solidFill>
                  <a:srgbClr val="000099"/>
                </a:solidFill>
              </a:rPr>
              <a:t>B:  </a:t>
            </a:r>
            <a:r>
              <a:rPr lang="en-US" altLang="zh-TW" sz="2400" dirty="0" err="1">
                <a:solidFill>
                  <a:srgbClr val="000099"/>
                </a:solidFill>
              </a:rPr>
              <a:t>tf</a:t>
            </a:r>
            <a:r>
              <a:rPr lang="en-US" altLang="zh-TW" sz="2400" dirty="0">
                <a:solidFill>
                  <a:srgbClr val="000099"/>
                </a:solidFill>
              </a:rPr>
              <a:t> = 2/3;  </a:t>
            </a:r>
            <a:r>
              <a:rPr lang="en-US" altLang="zh-TW" sz="2400" dirty="0" err="1">
                <a:solidFill>
                  <a:srgbClr val="000099"/>
                </a:solidFill>
              </a:rPr>
              <a:t>idf</a:t>
            </a:r>
            <a:r>
              <a:rPr lang="en-US" altLang="zh-TW" sz="2400" dirty="0">
                <a:solidFill>
                  <a:srgbClr val="000099"/>
                </a:solidFill>
              </a:rPr>
              <a:t> = log</a:t>
            </a:r>
            <a:r>
              <a:rPr lang="en-US" altLang="zh-TW" sz="2400" baseline="-25000" dirty="0">
                <a:solidFill>
                  <a:srgbClr val="000099"/>
                </a:solidFill>
              </a:rPr>
              <a:t>2 </a:t>
            </a:r>
            <a:r>
              <a:rPr lang="en-US" altLang="zh-TW" sz="2400" dirty="0">
                <a:solidFill>
                  <a:srgbClr val="000099"/>
                </a:solidFill>
              </a:rPr>
              <a:t>(10000/1300) = 2.9; </a:t>
            </a:r>
            <a:r>
              <a:rPr lang="en-US" altLang="zh-TW" sz="2400" dirty="0" err="1">
                <a:solidFill>
                  <a:srgbClr val="000099"/>
                </a:solidFill>
              </a:rPr>
              <a:t>tf-idf</a:t>
            </a:r>
            <a:r>
              <a:rPr lang="en-US" altLang="zh-TW" sz="2400" dirty="0">
                <a:solidFill>
                  <a:srgbClr val="000099"/>
                </a:solidFill>
              </a:rPr>
              <a:t> = 2.0</a:t>
            </a:r>
          </a:p>
          <a:p>
            <a:pPr eaLnBrk="1" hangingPunct="1">
              <a:buFontTx/>
              <a:buNone/>
            </a:pPr>
            <a:r>
              <a:rPr lang="en-US" altLang="zh-TW" sz="2400" dirty="0">
                <a:solidFill>
                  <a:srgbClr val="000099"/>
                </a:solidFill>
              </a:rPr>
              <a:t>C:  </a:t>
            </a:r>
            <a:r>
              <a:rPr lang="en-US" altLang="zh-TW" sz="2400" dirty="0" err="1">
                <a:solidFill>
                  <a:srgbClr val="000099"/>
                </a:solidFill>
              </a:rPr>
              <a:t>tf</a:t>
            </a:r>
            <a:r>
              <a:rPr lang="en-US" altLang="zh-TW" sz="2400" dirty="0">
                <a:solidFill>
                  <a:srgbClr val="000099"/>
                </a:solidFill>
              </a:rPr>
              <a:t> = 1/3;  </a:t>
            </a:r>
            <a:r>
              <a:rPr lang="en-US" altLang="zh-TW" sz="2400" dirty="0" err="1">
                <a:solidFill>
                  <a:srgbClr val="000099"/>
                </a:solidFill>
              </a:rPr>
              <a:t>idf</a:t>
            </a:r>
            <a:r>
              <a:rPr lang="en-US" altLang="zh-TW" sz="2400" dirty="0">
                <a:solidFill>
                  <a:srgbClr val="000099"/>
                </a:solidFill>
              </a:rPr>
              <a:t> = log</a:t>
            </a:r>
            <a:r>
              <a:rPr lang="en-US" altLang="zh-TW" sz="2400" baseline="-25000" dirty="0">
                <a:solidFill>
                  <a:srgbClr val="000099"/>
                </a:solidFill>
              </a:rPr>
              <a:t>2 </a:t>
            </a:r>
            <a:r>
              <a:rPr lang="en-US" altLang="zh-TW" sz="2400" dirty="0">
                <a:solidFill>
                  <a:srgbClr val="000099"/>
                </a:solidFill>
              </a:rPr>
              <a:t>(10000/250) = 5.3;   </a:t>
            </a:r>
            <a:r>
              <a:rPr lang="en-US" altLang="zh-TW" sz="2400" dirty="0" err="1">
                <a:solidFill>
                  <a:srgbClr val="000099"/>
                </a:solidFill>
              </a:rPr>
              <a:t>tf-idf</a:t>
            </a:r>
            <a:r>
              <a:rPr lang="en-US" altLang="zh-TW" sz="2400" dirty="0">
                <a:solidFill>
                  <a:srgbClr val="000099"/>
                </a:solidFill>
              </a:rPr>
              <a:t> = 1.8</a:t>
            </a:r>
          </a:p>
        </p:txBody>
      </p:sp>
    </p:spTree>
    <p:extLst>
      <p:ext uri="{BB962C8B-B14F-4D97-AF65-F5344CB8AC3E}">
        <p14:creationId xmlns:p14="http://schemas.microsoft.com/office/powerpoint/2010/main" val="279593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971600" y="1447800"/>
            <a:ext cx="7715200" cy="4573488"/>
          </a:xfrm>
        </p:spPr>
        <p:txBody>
          <a:bodyPr>
            <a:normAutofit/>
          </a:bodyPr>
          <a:lstStyle/>
          <a:p>
            <a:r>
              <a:rPr lang="en-US" altLang="zh-TW"/>
              <a:t>D1: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barks</a:t>
            </a:r>
            <a:r>
              <a:rPr lang="en-US" altLang="zh-TW"/>
              <a:t> at a </a:t>
            </a:r>
            <a:r>
              <a:rPr lang="en-US" altLang="zh-TW" b="1"/>
              <a:t>cat</a:t>
            </a:r>
            <a:r>
              <a:rPr lang="en-US" altLang="zh-TW"/>
              <a:t> and it </a:t>
            </a:r>
            <a:r>
              <a:rPr lang="en-US" altLang="zh-TW" b="1"/>
              <a:t>fell</a:t>
            </a:r>
            <a:r>
              <a:rPr lang="en-US" altLang="zh-TW"/>
              <a:t> from a </a:t>
            </a:r>
            <a:r>
              <a:rPr lang="en-US" altLang="zh-TW" b="1"/>
              <a:t>tree</a:t>
            </a:r>
            <a:r>
              <a:rPr lang="en-US" altLang="zh-TW"/>
              <a:t>"</a:t>
            </a:r>
          </a:p>
          <a:p>
            <a:r>
              <a:rPr lang="en-US" altLang="zh-TW"/>
              <a:t>D2: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</a:t>
            </a:r>
            <a:r>
              <a:rPr lang="en-US" altLang="zh-TW" b="1"/>
              <a:t>ants</a:t>
            </a:r>
            <a:r>
              <a:rPr lang="en-US" altLang="zh-TW"/>
              <a:t> on the </a:t>
            </a:r>
            <a:r>
              <a:rPr lang="en-US" altLang="zh-TW" b="1"/>
              <a:t>bark</a:t>
            </a:r>
            <a:r>
              <a:rPr lang="en-US" altLang="zh-TW"/>
              <a:t> of a </a:t>
            </a:r>
            <a:r>
              <a:rPr lang="en-US" altLang="zh-TW" b="1"/>
              <a:t>tree</a:t>
            </a:r>
            <a:r>
              <a:rPr lang="en-US" altLang="zh-TW"/>
              <a:t>"</a:t>
            </a:r>
          </a:p>
          <a:p>
            <a:r>
              <a:rPr lang="en-US" altLang="zh-TW"/>
              <a:t>D3: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another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a </a:t>
            </a:r>
            <a:r>
              <a:rPr lang="en-US" altLang="zh-TW" b="1"/>
              <a:t>cat</a:t>
            </a:r>
            <a:r>
              <a:rPr lang="en-US" altLang="zh-TW"/>
              <a:t>"</a:t>
            </a:r>
          </a:p>
          <a:p>
            <a:r>
              <a:rPr lang="en-US" altLang="zh-TW"/>
              <a:t>D4: "a </a:t>
            </a:r>
            <a:r>
              <a:rPr lang="en-US" altLang="zh-TW" b="1"/>
              <a:t>dog</a:t>
            </a:r>
            <a:r>
              <a:rPr lang="en-US" altLang="zh-TW"/>
              <a:t> </a:t>
            </a:r>
            <a:r>
              <a:rPr lang="en-US" altLang="zh-TW" b="1"/>
              <a:t>barks</a:t>
            </a:r>
            <a:r>
              <a:rPr lang="en-US" altLang="zh-TW"/>
              <a:t> at a </a:t>
            </a:r>
            <a:r>
              <a:rPr lang="en-US" altLang="zh-TW" b="1"/>
              <a:t>cat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 another </a:t>
            </a:r>
            <a:r>
              <a:rPr lang="en-US" altLang="zh-TW" b="1"/>
              <a:t>cat</a:t>
            </a:r>
            <a:r>
              <a:rPr lang="en-US" altLang="zh-TW"/>
              <a:t>"</a:t>
            </a:r>
          </a:p>
          <a:p>
            <a:r>
              <a:rPr lang="en-US" altLang="zh-TW"/>
              <a:t>D5: "the </a:t>
            </a:r>
            <a:r>
              <a:rPr lang="en-US" altLang="zh-TW" b="1"/>
              <a:t>bark</a:t>
            </a:r>
            <a:r>
              <a:rPr lang="en-US" altLang="zh-TW"/>
              <a:t> </a:t>
            </a:r>
            <a:r>
              <a:rPr lang="en-US" altLang="zh-TW" b="1"/>
              <a:t>fell</a:t>
            </a:r>
            <a:r>
              <a:rPr lang="en-US" altLang="zh-TW"/>
              <a:t> from the </a:t>
            </a:r>
            <a:r>
              <a:rPr lang="en-US" altLang="zh-TW" b="1"/>
              <a:t>tree</a:t>
            </a:r>
            <a:r>
              <a:rPr lang="en-US" altLang="zh-TW"/>
              <a:t> as a </a:t>
            </a:r>
            <a:r>
              <a:rPr lang="en-US" altLang="zh-TW" b="1"/>
              <a:t>cat</a:t>
            </a:r>
            <a:r>
              <a:rPr lang="en-US" altLang="zh-TW"/>
              <a:t> </a:t>
            </a:r>
            <a:r>
              <a:rPr lang="en-US" altLang="zh-TW" b="1"/>
              <a:t>watches</a:t>
            </a:r>
            <a:r>
              <a:rPr lang="en-US" altLang="zh-TW"/>
              <a:t>”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789040"/>
            <a:ext cx="73533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451100"/>
            <a:ext cx="7137400" cy="1943100"/>
          </a:xfrm>
          <a:prstGeom prst="rect">
            <a:avLst/>
          </a:prstGeom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TF* IDF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4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code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77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90467" name="Text Box 3"/>
          <p:cNvSpPr txBox="1">
            <a:spLocks noChangeArrowheads="1"/>
          </p:cNvSpPr>
          <p:nvPr/>
        </p:nvSpPr>
        <p:spPr bwMode="auto">
          <a:xfrm>
            <a:off x="746125" y="341313"/>
            <a:ext cx="6416675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altLang="zh-TW" sz="3500" u="sng">
                <a:ea typeface="新細明體" charset="-120"/>
              </a:rPr>
              <a:t>Text/Data Mining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Document Similarity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l"/>
            </a:pPr>
            <a:r>
              <a:rPr lang="en-US" altLang="zh-TW" sz="3000">
                <a:ea typeface="新細明體" charset="-120"/>
              </a:rPr>
              <a:t>Sentiment of documents</a:t>
            </a:r>
          </a:p>
          <a:p>
            <a:pPr eaLnBrk="1" hangingPunct="1"/>
            <a:endParaRPr lang="en-US" altLang="zh-TW" sz="3000">
              <a:ea typeface="新細明體" charset="-120"/>
            </a:endParaRPr>
          </a:p>
        </p:txBody>
      </p:sp>
      <p:sp>
        <p:nvSpPr>
          <p:cNvPr id="190468" name="Oval 4"/>
          <p:cNvSpPr>
            <a:spLocks noChangeArrowheads="1"/>
          </p:cNvSpPr>
          <p:nvPr/>
        </p:nvSpPr>
        <p:spPr bwMode="auto">
          <a:xfrm>
            <a:off x="5867400" y="1905000"/>
            <a:ext cx="1600200" cy="19812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3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47625" y="754856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25" y="1340768"/>
            <a:ext cx="5532487" cy="4145757"/>
          </a:xfrm>
          <a:prstGeom prst="rect">
            <a:avLst/>
          </a:prstGeom>
        </p:spPr>
      </p:pic>
      <p:sp>
        <p:nvSpPr>
          <p:cNvPr id="22" name="標題 1"/>
          <p:cNvSpPr txBox="1">
            <a:spLocks/>
          </p:cNvSpPr>
          <p:nvPr/>
        </p:nvSpPr>
        <p:spPr>
          <a:xfrm>
            <a:off x="517605" y="5918783"/>
            <a:ext cx="8229600" cy="73554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3300" b="1" i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66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Managers with Data Science Capability </a:t>
            </a:r>
            <a:endParaRPr lang="en-US" sz="3300" b="1" i="1" dirty="0">
              <a:ln w="12700">
                <a:solidFill>
                  <a:schemeClr val="accent1"/>
                </a:solidFill>
                <a:prstDash val="solid"/>
              </a:ln>
              <a:solidFill>
                <a:srgbClr val="0066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-10294" y="328593"/>
            <a:ext cx="9144000" cy="73554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4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3333CC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Key Talent for </a:t>
            </a:r>
            <a:r>
              <a:rPr lang="en-US" altLang="zh-TW" sz="4000" b="1" i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Digital Transformation</a:t>
            </a:r>
            <a:endParaRPr lang="en-US" sz="4000" b="1" i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8D31E39-4310-440B-B8F5-1D56073DDFB6}"/>
              </a:ext>
            </a:extLst>
          </p:cNvPr>
          <p:cNvGrpSpPr/>
          <p:nvPr/>
        </p:nvGrpSpPr>
        <p:grpSpPr>
          <a:xfrm>
            <a:off x="5562153" y="1484784"/>
            <a:ext cx="3402379" cy="3672408"/>
            <a:chOff x="5328084" y="1961581"/>
            <a:chExt cx="3402378" cy="2700301"/>
          </a:xfrm>
        </p:grpSpPr>
        <p:sp>
          <p:nvSpPr>
            <p:cNvPr id="21" name="向下箭號 20"/>
            <p:cNvSpPr/>
            <p:nvPr/>
          </p:nvSpPr>
          <p:spPr>
            <a:xfrm>
              <a:off x="5328084" y="4121822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Decision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19" name="向下箭號 18"/>
            <p:cNvSpPr/>
            <p:nvPr/>
          </p:nvSpPr>
          <p:spPr>
            <a:xfrm>
              <a:off x="5328084" y="3595263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Optimization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18" name="向下箭號 17"/>
            <p:cNvSpPr/>
            <p:nvPr/>
          </p:nvSpPr>
          <p:spPr>
            <a:xfrm>
              <a:off x="5328084" y="3068705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Simulation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17" name="向下箭號 16"/>
            <p:cNvSpPr/>
            <p:nvPr/>
          </p:nvSpPr>
          <p:spPr>
            <a:xfrm>
              <a:off x="5328084" y="2542146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Assumption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" name="向下箭號 2"/>
            <p:cNvSpPr/>
            <p:nvPr/>
          </p:nvSpPr>
          <p:spPr>
            <a:xfrm>
              <a:off x="5328084" y="2015588"/>
              <a:ext cx="1458162" cy="540060"/>
            </a:xfrm>
            <a:prstGeom prst="downArrow">
              <a:avLst>
                <a:gd name="adj1" fmla="val 100000"/>
                <a:gd name="adj2" fmla="val 2752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Prediction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5" name="向左箭號 34"/>
            <p:cNvSpPr/>
            <p:nvPr/>
          </p:nvSpPr>
          <p:spPr>
            <a:xfrm>
              <a:off x="7085260" y="1961581"/>
              <a:ext cx="1645202" cy="469580"/>
            </a:xfrm>
            <a:prstGeom prst="leftArrow">
              <a:avLst>
                <a:gd name="adj1" fmla="val 100000"/>
                <a:gd name="adj2" fmla="val 24674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Strategy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6" name="向左箭號 35"/>
            <p:cNvSpPr/>
            <p:nvPr/>
          </p:nvSpPr>
          <p:spPr>
            <a:xfrm>
              <a:off x="7085260" y="2508915"/>
              <a:ext cx="1645202" cy="469580"/>
            </a:xfrm>
            <a:prstGeom prst="leftArrow">
              <a:avLst>
                <a:gd name="adj1" fmla="val 100000"/>
                <a:gd name="adj2" fmla="val 2905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Marketing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7" name="向左箭號 36"/>
            <p:cNvSpPr/>
            <p:nvPr/>
          </p:nvSpPr>
          <p:spPr>
            <a:xfrm>
              <a:off x="7085260" y="3056249"/>
              <a:ext cx="1645202" cy="469580"/>
            </a:xfrm>
            <a:prstGeom prst="leftArrow">
              <a:avLst>
                <a:gd name="adj1" fmla="val 100000"/>
                <a:gd name="adj2" fmla="val 29055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Operation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8" name="向左箭號 37"/>
            <p:cNvSpPr/>
            <p:nvPr/>
          </p:nvSpPr>
          <p:spPr>
            <a:xfrm>
              <a:off x="7085260" y="3603583"/>
              <a:ext cx="1645202" cy="469580"/>
            </a:xfrm>
            <a:prstGeom prst="leftArrow">
              <a:avLst>
                <a:gd name="adj1" fmla="val 100000"/>
                <a:gd name="adj2" fmla="val 34897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Accounting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  <p:sp>
          <p:nvSpPr>
            <p:cNvPr id="39" name="向左箭號 38"/>
            <p:cNvSpPr/>
            <p:nvPr/>
          </p:nvSpPr>
          <p:spPr>
            <a:xfrm>
              <a:off x="7085260" y="4150917"/>
              <a:ext cx="1645202" cy="469580"/>
            </a:xfrm>
            <a:prstGeom prst="leftArrow">
              <a:avLst>
                <a:gd name="adj1" fmla="val 100000"/>
                <a:gd name="adj2" fmla="val 31976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>
                  <a:solidFill>
                    <a:schemeClr val="tx2"/>
                  </a:solidFill>
                  <a:latin typeface="Arial Black" panose="020B0A04020102020204" pitchFamily="34" charset="0"/>
                  <a:ea typeface="FZShuTi" panose="02010601030101010101" pitchFamily="2" charset="-122"/>
                </a:rPr>
                <a:t>HR</a:t>
              </a:r>
              <a:endParaRPr lang="zh-TW" altLang="en-US" sz="14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3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914" name="Group 2"/>
          <p:cNvGrpSpPr>
            <a:grpSpLocks/>
          </p:cNvGrpSpPr>
          <p:nvPr/>
        </p:nvGrpSpPr>
        <p:grpSpPr bwMode="auto">
          <a:xfrm>
            <a:off x="5410200" y="4800600"/>
            <a:ext cx="1446213" cy="1169988"/>
            <a:chOff x="3408" y="3024"/>
            <a:chExt cx="911" cy="737"/>
          </a:xfrm>
        </p:grpSpPr>
        <p:sp>
          <p:nvSpPr>
            <p:cNvPr id="1318915" name="AutoShape 3"/>
            <p:cNvSpPr>
              <a:spLocks noChangeArrowheads="1"/>
            </p:cNvSpPr>
            <p:nvPr/>
          </p:nvSpPr>
          <p:spPr bwMode="auto">
            <a:xfrm>
              <a:off x="3408" y="3024"/>
              <a:ext cx="912" cy="736"/>
            </a:xfrm>
            <a:prstGeom prst="roundRect">
              <a:avLst>
                <a:gd name="adj" fmla="val 134"/>
              </a:avLst>
            </a:prstGeom>
            <a:solidFill>
              <a:srgbClr val="99CCFF"/>
            </a:solidFill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18916" name="Text Box 4"/>
            <p:cNvSpPr txBox="1">
              <a:spLocks noChangeArrowheads="1"/>
            </p:cNvSpPr>
            <p:nvPr/>
          </p:nvSpPr>
          <p:spPr bwMode="auto">
            <a:xfrm>
              <a:off x="3408" y="3024"/>
              <a:ext cx="912" cy="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TW" sz="1400">
                  <a:latin typeface="Times New Roman" pitchFamily="18" charset="0"/>
                  <a:ea typeface="新細明體" charset="-120"/>
                </a:rPr>
                <a:t>Note: this measures the cosine of the angle between two vectors</a:t>
              </a:r>
            </a:p>
          </p:txBody>
        </p:sp>
      </p:grpSp>
      <p:sp>
        <p:nvSpPr>
          <p:cNvPr id="1318917" name="Rectangle 5"/>
          <p:cNvSpPr>
            <a:spLocks noGrp="1" noChangeArrowheads="1"/>
          </p:cNvSpPr>
          <p:nvPr>
            <p:ph type="title"/>
          </p:nvPr>
        </p:nvSpPr>
        <p:spPr>
          <a:xfrm>
            <a:off x="395536" y="287908"/>
            <a:ext cx="8640960" cy="1052860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Computing Similarity Among Documents</a:t>
            </a:r>
          </a:p>
        </p:txBody>
      </p:sp>
      <p:sp>
        <p:nvSpPr>
          <p:cNvPr id="1318918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773113" y="1295400"/>
            <a:ext cx="7891462" cy="3321050"/>
          </a:xfrm>
          <a:ln/>
        </p:spPr>
        <p:txBody>
          <a:bodyPr>
            <a:normAutofit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Advantage of representing documents as vectors is  that it facilitates computation of document similarities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Example (Vector Space Model)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dot product of two vectors measures their similarity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normalization can be achieved by dividing the dot product by the product of the norms of the two vectors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given vectors X = &lt;x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x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x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and Y = &lt;y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y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y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similarity of vectors X and Y is:</a:t>
            </a:r>
          </a:p>
        </p:txBody>
      </p:sp>
      <p:grpSp>
        <p:nvGrpSpPr>
          <p:cNvPr id="1318919" name="Group 7"/>
          <p:cNvGrpSpPr>
            <a:grpSpLocks/>
          </p:cNvGrpSpPr>
          <p:nvPr/>
        </p:nvGrpSpPr>
        <p:grpSpPr bwMode="auto">
          <a:xfrm>
            <a:off x="2057400" y="4800600"/>
            <a:ext cx="3030538" cy="1163638"/>
            <a:chOff x="1296" y="3024"/>
            <a:chExt cx="1909" cy="733"/>
          </a:xfrm>
        </p:grpSpPr>
        <p:graphicFrame>
          <p:nvGraphicFramePr>
            <p:cNvPr id="1318920" name="Object 8"/>
            <p:cNvGraphicFramePr>
              <a:graphicFrameLocks noChangeAspect="1"/>
            </p:cNvGraphicFramePr>
            <p:nvPr/>
          </p:nvGraphicFramePr>
          <p:xfrm>
            <a:off x="1296" y="3024"/>
            <a:ext cx="1910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2543040" imgH="981000" progId="">
                    <p:embed/>
                  </p:oleObj>
                </mc:Choice>
                <mc:Fallback>
                  <p:oleObj r:id="rId3" imgW="2543040" imgH="981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24"/>
                          <a:ext cx="1910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8921" name="AutoShape 9"/>
            <p:cNvSpPr>
              <a:spLocks noChangeArrowheads="1"/>
            </p:cNvSpPr>
            <p:nvPr/>
          </p:nvSpPr>
          <p:spPr bwMode="auto">
            <a:xfrm>
              <a:off x="1296" y="3024"/>
              <a:ext cx="1910" cy="734"/>
            </a:xfrm>
            <a:prstGeom prst="roundRect">
              <a:avLst>
                <a:gd name="adj" fmla="val 13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77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4653136"/>
            <a:ext cx="7772400" cy="1366664"/>
          </a:xfrm>
        </p:spPr>
        <p:txBody>
          <a:bodyPr/>
          <a:lstStyle/>
          <a:p>
            <a:pPr marL="0" indent="0">
              <a:buNone/>
            </a:pPr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848872" cy="2549376"/>
          </a:xfrm>
          <a:prstGeom prst="rect">
            <a:avLst/>
          </a:prstGeom>
        </p:spPr>
      </p:pic>
      <p:graphicFrame>
        <p:nvGraphicFramePr>
          <p:cNvPr id="5" name="物件 4"/>
          <p:cNvGraphicFramePr>
            <a:graphicFrameLocks noChangeAspect="1"/>
          </p:cNvGraphicFramePr>
          <p:nvPr/>
        </p:nvGraphicFramePr>
        <p:xfrm>
          <a:off x="160338" y="5032375"/>
          <a:ext cx="8678862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11912600" imgH="596900" progId="Equation.3">
                  <p:embed/>
                </p:oleObj>
              </mc:Choice>
              <mc:Fallback>
                <p:oleObj name="方程式" r:id="rId3" imgW="119126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38" y="5032375"/>
                        <a:ext cx="8678862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88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Python code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8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 descr="tm_process-dia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229600" cy="4826000"/>
          </a:xfrm>
          <a:prstGeom prst="rect">
            <a:avLst/>
          </a:prstGeom>
          <a:noFill/>
        </p:spPr>
      </p:pic>
      <p:sp>
        <p:nvSpPr>
          <p:cNvPr id="195587" name="Text Box 3"/>
          <p:cNvSpPr txBox="1">
            <a:spLocks noChangeArrowheads="1"/>
          </p:cNvSpPr>
          <p:nvPr/>
        </p:nvSpPr>
        <p:spPr bwMode="auto">
          <a:xfrm>
            <a:off x="762000" y="669925"/>
            <a:ext cx="641667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TW" sz="3500" u="sng">
                <a:ea typeface="新細明體" charset="-120"/>
              </a:rPr>
              <a:t>Analyzing results</a:t>
            </a:r>
            <a:br>
              <a:rPr lang="en-US" altLang="zh-TW" sz="3500">
                <a:ea typeface="新細明體" charset="-120"/>
              </a:rPr>
            </a:br>
            <a:endParaRPr lang="en-US" altLang="zh-TW" sz="3500">
              <a:ea typeface="新細明體" charset="-120"/>
            </a:endParaRPr>
          </a:p>
        </p:txBody>
      </p:sp>
      <p:sp>
        <p:nvSpPr>
          <p:cNvPr id="195588" name="Oval 4"/>
          <p:cNvSpPr>
            <a:spLocks noChangeArrowheads="1"/>
          </p:cNvSpPr>
          <p:nvPr/>
        </p:nvSpPr>
        <p:spPr bwMode="auto">
          <a:xfrm>
            <a:off x="7543800" y="1676400"/>
            <a:ext cx="1371600" cy="14478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9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text mining</a:t>
            </a:r>
          </a:p>
          <a:p>
            <a:r>
              <a:rPr lang="en-US" dirty="0"/>
              <a:t>Sources of Text </a:t>
            </a:r>
          </a:p>
          <a:p>
            <a:r>
              <a:rPr lang="en-US" dirty="0"/>
              <a:t>Text Preprocessing</a:t>
            </a:r>
          </a:p>
          <a:p>
            <a:r>
              <a:rPr lang="en-US" dirty="0"/>
              <a:t>Feature Generation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Text Data mining</a:t>
            </a:r>
          </a:p>
          <a:p>
            <a:r>
              <a:rPr lang="en-US" dirty="0"/>
              <a:t>Analyzing Result</a:t>
            </a: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 Identification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5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6615"/>
            <a:ext cx="8229600" cy="48768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，五篇文章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D1:A dog barks at a cat and it fell from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D2:A dog watches ants on the bark of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D3:A dog watches another dog watches a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D4:A dog barks at a cat watches another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D5:The bark fell from the tree as a cat Watches.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36293"/>
              </p:ext>
            </p:extLst>
          </p:nvPr>
        </p:nvGraphicFramePr>
        <p:xfrm>
          <a:off x="1331640" y="4164926"/>
          <a:ext cx="622808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idf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5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971600" y="1447800"/>
            <a:ext cx="7715200" cy="4573488"/>
          </a:xfrm>
        </p:spPr>
        <p:txBody>
          <a:bodyPr>
            <a:normAutofit/>
          </a:bodyPr>
          <a:lstStyle/>
          <a:p>
            <a:r>
              <a:rPr lang="en-US" altLang="zh-TW" dirty="0"/>
              <a:t>D1: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at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/>
              <a:t> and it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fell</a:t>
            </a:r>
            <a:r>
              <a:rPr lang="en-US" altLang="zh-TW" dirty="0"/>
              <a:t> from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D2: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on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</a:t>
            </a:r>
            <a:r>
              <a:rPr lang="en-US" altLang="zh-TW" dirty="0"/>
              <a:t> of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D3: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another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D4: "a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dog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at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another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D5: "the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bark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fell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dirty="0"/>
              <a:t>from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</a:t>
            </a:r>
            <a:r>
              <a:rPr lang="en-US" altLang="zh-TW" dirty="0"/>
              <a:t> as a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watches</a:t>
            </a:r>
            <a:r>
              <a:rPr lang="en-US" altLang="zh-TW" dirty="0"/>
              <a:t>"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058688"/>
              </p:ext>
            </p:extLst>
          </p:nvPr>
        </p:nvGraphicFramePr>
        <p:xfrm>
          <a:off x="1459089" y="3905098"/>
          <a:ext cx="677328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idf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0.699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 flipV="1">
            <a:off x="2129852" y="6188705"/>
            <a:ext cx="6114556" cy="440474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2197468" y="4246293"/>
            <a:ext cx="6046940" cy="1679646"/>
          </a:xfrm>
          <a:prstGeom prst="rect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382610" y="4008145"/>
            <a:ext cx="50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</a:t>
            </a:r>
            <a:endParaRPr lang="zh-TW" altLang="en-US" sz="2800" b="1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16416" y="6165304"/>
            <a:ext cx="613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idf</a:t>
            </a:r>
            <a:endParaRPr lang="zh-TW" altLang="en-US" sz="28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466" y="4020247"/>
            <a:ext cx="1357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</a:p>
          <a:p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tfidf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2" name="橢圓 1"/>
          <p:cNvSpPr/>
          <p:nvPr/>
        </p:nvSpPr>
        <p:spPr>
          <a:xfrm>
            <a:off x="2332763" y="4246293"/>
            <a:ext cx="727069" cy="334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332763" y="6188705"/>
            <a:ext cx="727069" cy="427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11951" y="4767535"/>
            <a:ext cx="106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0.0194</a:t>
            </a:r>
            <a:endParaRPr lang="zh-TW" altLang="en-US" sz="2400" b="1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0" name="弧形接點 19"/>
          <p:cNvCxnSpPr>
            <a:stCxn id="2" idx="2"/>
            <a:endCxn id="16" idx="3"/>
          </p:cNvCxnSpPr>
          <p:nvPr/>
        </p:nvCxnSpPr>
        <p:spPr>
          <a:xfrm rot="10800000" flipV="1">
            <a:off x="1278457" y="4413710"/>
            <a:ext cx="1054306" cy="584657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弧形接點 24"/>
          <p:cNvCxnSpPr>
            <a:stCxn id="15" idx="2"/>
            <a:endCxn id="16" idx="2"/>
          </p:cNvCxnSpPr>
          <p:nvPr/>
        </p:nvCxnSpPr>
        <p:spPr>
          <a:xfrm rot="10800000">
            <a:off x="745205" y="5229201"/>
            <a:ext cx="1587559" cy="1173441"/>
          </a:xfrm>
          <a:prstGeom prst="curvedConnector2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tf-idf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52889"/>
              </p:ext>
            </p:extLst>
          </p:nvPr>
        </p:nvGraphicFramePr>
        <p:xfrm>
          <a:off x="1475656" y="4657680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77528"/>
              </p:ext>
            </p:extLst>
          </p:nvPr>
        </p:nvGraphicFramePr>
        <p:xfrm>
          <a:off x="1484494" y="1429398"/>
          <a:ext cx="677328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3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>
                          <a:solidFill>
                            <a:schemeClr val="tx1"/>
                          </a:solidFill>
                        </a:rPr>
                        <a:t>idf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0.223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0.097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0.699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 flipV="1">
            <a:off x="2195736" y="4971789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flipV="1">
            <a:off x="2267744" y="1739516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flipV="1">
            <a:off x="2267744" y="3789040"/>
            <a:ext cx="93610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肘形接點 10"/>
          <p:cNvCxnSpPr>
            <a:stCxn id="8" idx="1"/>
            <a:endCxn id="7" idx="1"/>
          </p:cNvCxnSpPr>
          <p:nvPr/>
        </p:nvCxnSpPr>
        <p:spPr>
          <a:xfrm rot="10800000">
            <a:off x="2267744" y="1919536"/>
            <a:ext cx="12700" cy="2049524"/>
          </a:xfrm>
          <a:prstGeom prst="bentConnector3">
            <a:avLst>
              <a:gd name="adj1" fmla="val 7623528"/>
            </a:avLst>
          </a:prstGeom>
          <a:ln w="3810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77754" y="2400299"/>
            <a:ext cx="509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相乘</a:t>
            </a:r>
          </a:p>
        </p:txBody>
      </p:sp>
      <p:cxnSp>
        <p:nvCxnSpPr>
          <p:cNvPr id="17" name="肘形接點 16"/>
          <p:cNvCxnSpPr>
            <a:stCxn id="14" idx="1"/>
            <a:endCxn id="6" idx="1"/>
          </p:cNvCxnSpPr>
          <p:nvPr/>
        </p:nvCxnSpPr>
        <p:spPr>
          <a:xfrm rot="10800000" flipH="1" flipV="1">
            <a:off x="677754" y="2877353"/>
            <a:ext cx="1517982" cy="2274456"/>
          </a:xfrm>
          <a:prstGeom prst="bentConnector3">
            <a:avLst>
              <a:gd name="adj1" fmla="val -1505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2195736" y="1042372"/>
            <a:ext cx="187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339752" y="4181018"/>
            <a:ext cx="151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b="1" dirty="0" err="1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idf</a:t>
            </a:r>
            <a:r>
              <a:rPr lang="zh-TW" altLang="en-US" sz="20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49360" y="4305290"/>
            <a:ext cx="1132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dog</a:t>
            </a:r>
            <a:r>
              <a:rPr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endParaRPr lang="en-US" altLang="zh-TW" sz="20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0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tf</a:t>
            </a:r>
            <a:r>
              <a:rPr lang="en-US" altLang="zh-TW" sz="2000" dirty="0" err="1">
                <a:solidFill>
                  <a:srgbClr val="006600"/>
                </a:solidFill>
                <a:ea typeface="新細明體" charset="-120"/>
              </a:rPr>
              <a:t>-</a:t>
            </a:r>
            <a:r>
              <a:rPr lang="en-US" altLang="zh-TW" sz="20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idf</a:t>
            </a:r>
            <a:r>
              <a:rPr lang="zh-TW" altLang="en-US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</a:p>
        </p:txBody>
      </p:sp>
    </p:spTree>
    <p:extLst>
      <p:ext uri="{BB962C8B-B14F-4D97-AF65-F5344CB8AC3E}">
        <p14:creationId xmlns:p14="http://schemas.microsoft.com/office/powerpoint/2010/main" val="124263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</a:t>
            </a:r>
            <a:r>
              <a:rPr lang="zh-TW" altLang="en-US" dirty="0"/>
              <a:t>有預設的</a:t>
            </a:r>
            <a:r>
              <a:rPr lang="en-US" altLang="zh-TW" dirty="0" err="1"/>
              <a:t>tf-idf</a:t>
            </a:r>
            <a:r>
              <a:rPr lang="zh-TW" altLang="en-US" dirty="0"/>
              <a:t>公式</a:t>
            </a:r>
            <a:r>
              <a:rPr lang="en-US" altLang="zh-TW" dirty="0"/>
              <a:t>(</a:t>
            </a:r>
            <a:r>
              <a:rPr lang="zh-TW" altLang="en-US" dirty="0"/>
              <a:t>有加權過不太一樣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87680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3333CC"/>
                </a:solidFill>
              </a:rPr>
              <a:t>就是</a:t>
            </a:r>
            <a:r>
              <a:rPr lang="en-US" altLang="zh-TW" sz="3200" dirty="0">
                <a:solidFill>
                  <a:srgbClr val="3333CC"/>
                </a:solidFill>
              </a:rPr>
              <a:t>R</a:t>
            </a:r>
            <a:r>
              <a:rPr lang="zh-TW" altLang="en-US" sz="3200" dirty="0">
                <a:solidFill>
                  <a:srgbClr val="3333CC"/>
                </a:solidFill>
              </a:rPr>
              <a:t>程式碼中的</a:t>
            </a:r>
            <a:r>
              <a:rPr lang="en-US" altLang="zh-TW" sz="3200" dirty="0" err="1">
                <a:solidFill>
                  <a:srgbClr val="3333CC"/>
                </a:solidFill>
              </a:rPr>
              <a:t>DTM_Rtfidf</a:t>
            </a:r>
            <a:r>
              <a:rPr lang="en-US" altLang="zh-TW" sz="3200" dirty="0">
                <a:solidFill>
                  <a:srgbClr val="3333CC"/>
                </a:solidFill>
              </a:rPr>
              <a:t> </a:t>
            </a:r>
            <a:r>
              <a:rPr lang="zh-TW" altLang="en-US" sz="3200" dirty="0">
                <a:solidFill>
                  <a:srgbClr val="3333CC"/>
                </a:solidFill>
              </a:rPr>
              <a:t>變數內容</a:t>
            </a:r>
            <a:endParaRPr lang="en-US" altLang="zh-TW" sz="3200" dirty="0">
              <a:solidFill>
                <a:srgbClr val="3333CC"/>
              </a:solidFill>
            </a:endParaRPr>
          </a:p>
          <a:p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Terms</a:t>
            </a:r>
          </a:p>
          <a:p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Docs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             bark            cat              dog             fell             tree           watch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0.0000000 0.06438562 0.06438562 0.06438562 0.2643856 0.1473931 0.00000000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0.4643856 0.06438562 0.00000000 0.06438562 0.0000000 0.1473931 0.06438562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0.0000000 0.00000000 0.06438562 0.12877124 0.0000000 0.0000000 0.12877124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0.0000000 0.06438562 0.12877124 0.06438562 0.0000000 0.0000000 0.06438562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altLang="zh-TW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0.0000000 0.06438562 0.06438562 0.00000000 0.2643856 0.1473931 0.06438562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341335"/>
              </p:ext>
            </p:extLst>
          </p:nvPr>
        </p:nvGraphicFramePr>
        <p:xfrm>
          <a:off x="2123728" y="4581128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雲朵形圖說文字 5"/>
          <p:cNvSpPr/>
          <p:nvPr/>
        </p:nvSpPr>
        <p:spPr>
          <a:xfrm>
            <a:off x="0" y="4680992"/>
            <a:ext cx="2051720" cy="1872208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的預設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tfidf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計算方法的結果與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理論上有差距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 6"/>
          <p:cNvSpPr/>
          <p:nvPr/>
        </p:nvSpPr>
        <p:spPr>
          <a:xfrm>
            <a:off x="827584" y="2982307"/>
            <a:ext cx="1224136" cy="334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100392" y="5193707"/>
            <a:ext cx="792088" cy="427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6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myDTM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Terms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Docs     bark         cat               dog              fell            tree            ant          watch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1    0.019382 0.01938200 0.01938200 0.079588 0.04436975 0.000000  0.00000000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2    0.019382 0.00000000 0.01938200 0.000000 0.04436975 0.139794  0.01938200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3    0.000000 0.01938200 0.03876401 0.000000 0.00000000 0.000000  0.03876401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4    0.019382 0.03876401 0.01938200 0.000000 0.00000000 0.000000  0.01938200</a:t>
            </a:r>
          </a:p>
          <a:p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5    0.019382 0.01938200 0.00000000 0.079588 0.04436975 0.000000  0.01938200</a:t>
            </a:r>
            <a:endParaRPr lang="zh-TW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1187624" y="2699434"/>
            <a:ext cx="1008112" cy="1521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720312"/>
              </p:ext>
            </p:extLst>
          </p:nvPr>
        </p:nvGraphicFramePr>
        <p:xfrm>
          <a:off x="1475656" y="4657680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 flipV="1">
            <a:off x="2987824" y="4955346"/>
            <a:ext cx="1008112" cy="1714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雲朵形圖說文字 10"/>
          <p:cNvSpPr/>
          <p:nvPr/>
        </p:nvSpPr>
        <p:spPr>
          <a:xfrm>
            <a:off x="0" y="4680992"/>
            <a:ext cx="2051720" cy="1872208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myDTM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是透過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程式寫出來的，其結果跟理論上一樣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92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5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187624" y="5805264"/>
            <a:ext cx="66294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/>
              <a:t>ref: http://www.oracle.com/newsletters/information-insight/content-management/nov-06/database-approach.html</a:t>
            </a:r>
          </a:p>
        </p:txBody>
      </p:sp>
      <p:sp>
        <p:nvSpPr>
          <p:cNvPr id="18434" name="Title 6"/>
          <p:cNvSpPr>
            <a:spLocks noGrp="1"/>
          </p:cNvSpPr>
          <p:nvPr>
            <p:ph type="title" idx="4294967295"/>
          </p:nvPr>
        </p:nvSpPr>
        <p:spPr>
          <a:xfrm>
            <a:off x="227522" y="419957"/>
            <a:ext cx="7812087" cy="53181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TW" u="sng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Motivation for Text Mining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-36512" y="1340768"/>
            <a:ext cx="9144000" cy="1587500"/>
          </a:xfrm>
          <a:prstGeom prst="rect">
            <a:avLst/>
          </a:prstGeom>
          <a:noFill/>
          <a:ln/>
        </p:spPr>
        <p:txBody>
          <a:bodyPr lIns="87312" tIns="49212" rIns="87312" bIns="49212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60000"/>
              <a:buFont typeface="Wingdings" charset="2"/>
              <a:buChar char="l"/>
              <a:defRPr/>
            </a:pPr>
            <a:r>
              <a:rPr lang="en-US" sz="2400" kern="0" dirty="0">
                <a:latin typeface="Trebuchet MS" pitchFamily="34" charset="0"/>
                <a:cs typeface="+mn-cs"/>
              </a:rPr>
              <a:t>Approximately </a:t>
            </a:r>
            <a:r>
              <a:rPr lang="en-US" sz="2400" b="1" kern="0" dirty="0">
                <a:latin typeface="Trebuchet MS" pitchFamily="34" charset="0"/>
                <a:cs typeface="+mn-cs"/>
              </a:rPr>
              <a:t>90%</a:t>
            </a:r>
            <a:r>
              <a:rPr lang="en-US" sz="2400" kern="0" dirty="0">
                <a:latin typeface="Trebuchet MS" pitchFamily="34" charset="0"/>
                <a:cs typeface="+mn-cs"/>
              </a:rPr>
              <a:t> of the world’s data is held in unstructured formats (source: Oracle Corporation)</a:t>
            </a:r>
          </a:p>
        </p:txBody>
      </p:sp>
      <p:sp>
        <p:nvSpPr>
          <p:cNvPr id="10" name="Oval 4"/>
          <p:cNvSpPr>
            <a:spLocks noChangeArrowheads="1"/>
          </p:cNvSpPr>
          <p:nvPr/>
        </p:nvSpPr>
        <p:spPr bwMode="auto">
          <a:xfrm>
            <a:off x="1612900" y="3213100"/>
            <a:ext cx="2197100" cy="2273300"/>
          </a:xfrm>
          <a:prstGeom prst="ellipse">
            <a:avLst/>
          </a:prstGeom>
          <a:solidFill>
            <a:schemeClr val="accent6"/>
          </a:solidFill>
          <a:ln w="317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zh-TW" sz="3600">
              <a:solidFill>
                <a:schemeClr val="bg1"/>
              </a:solidFill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H="1">
            <a:off x="2667000" y="4038600"/>
            <a:ext cx="1143000" cy="30480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2667000" y="3429000"/>
            <a:ext cx="762000" cy="91440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286000" y="5562600"/>
            <a:ext cx="1427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>
                <a:solidFill>
                  <a:schemeClr val="bg1"/>
                </a:solidFill>
                <a:ea typeface="新細明體" charset="-120"/>
              </a:rPr>
              <a:t>90%</a:t>
            </a: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419600" y="3200400"/>
            <a:ext cx="3575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Structured</a:t>
            </a:r>
            <a:r>
              <a:rPr lang="en-US" altLang="zh-TW" b="1" dirty="0">
                <a:ea typeface="新細明體" charset="-120"/>
              </a:rPr>
              <a:t> Numerical or Coded</a:t>
            </a:r>
          </a:p>
          <a:p>
            <a:r>
              <a:rPr lang="en-US" altLang="zh-TW" b="1" dirty="0">
                <a:ea typeface="新細明體" charset="-120"/>
              </a:rPr>
              <a:t>Information</a:t>
            </a: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3048000" y="3733800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ea typeface="新細明體" charset="-120"/>
              </a:rPr>
              <a:t>10%</a:t>
            </a: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H="1">
            <a:off x="3657600" y="3581400"/>
            <a:ext cx="8382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4134678" y="5220190"/>
            <a:ext cx="3940733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r>
              <a:rPr lang="en-US" altLang="zh-TW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新細明體" charset="-120"/>
              </a:rPr>
              <a:t>Unstructured</a:t>
            </a:r>
            <a:r>
              <a:rPr lang="en-US" altLang="zh-TW" b="1" dirty="0">
                <a:ea typeface="新細明體" charset="-120"/>
              </a:rPr>
              <a:t> or Semi-structured</a:t>
            </a:r>
          </a:p>
          <a:p>
            <a:r>
              <a:rPr lang="en-US" altLang="zh-TW" b="1" dirty="0">
                <a:ea typeface="新細明體" charset="-120"/>
              </a:rPr>
              <a:t>Information</a:t>
            </a: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 flipH="1" flipV="1">
            <a:off x="3409001" y="5183060"/>
            <a:ext cx="729996" cy="2081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421233" y="2870841"/>
            <a:ext cx="1583556" cy="917575"/>
          </a:xfrm>
          <a:prstGeom prst="cloudCallout">
            <a:avLst>
              <a:gd name="adj1" fmla="val 58065"/>
              <a:gd name="adj2" fmla="val 110558"/>
            </a:avLst>
          </a:prstGeom>
          <a:solidFill>
            <a:srgbClr val="92D050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 b="1" i="1" dirty="0">
                <a:solidFill>
                  <a:srgbClr val="CC0099"/>
                </a:solidFill>
              </a:rPr>
              <a:t>written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003126" y="4342604"/>
            <a:ext cx="641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TW" dirty="0">
                <a:solidFill>
                  <a:srgbClr val="FF99FF"/>
                </a:solidFill>
                <a:ea typeface="新細明體" charset="-120"/>
              </a:rPr>
              <a:t>90%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9" y="3933227"/>
            <a:ext cx="453208" cy="4532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358" y="2446851"/>
            <a:ext cx="949763" cy="8227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324" y="2218304"/>
            <a:ext cx="795213" cy="6271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625" y="2361029"/>
            <a:ext cx="1531838" cy="88814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09" y="5591677"/>
            <a:ext cx="2342094" cy="129155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279" y="5080071"/>
            <a:ext cx="492788" cy="41408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968" y="3774031"/>
            <a:ext cx="2401359" cy="146874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9075" y="3778277"/>
            <a:ext cx="999845" cy="99984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1128" y="3865263"/>
            <a:ext cx="922115" cy="46837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20" y="4776106"/>
            <a:ext cx="663192" cy="43875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5263" y="5515477"/>
            <a:ext cx="852139" cy="44388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E676B7DD-AC11-4C04-A817-F83ECEE842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800" y="4278199"/>
            <a:ext cx="590240" cy="45320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D473A96-D512-49F0-847B-CD960EE90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18790">
            <a:off x="3019425" y="6320383"/>
            <a:ext cx="1135471" cy="3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範例二</a:t>
            </a:r>
            <a:r>
              <a:rPr lang="en-US" altLang="zh-TW" dirty="0"/>
              <a:t>(Example2)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D1:The sky is 1-blue.</a:t>
            </a:r>
          </a:p>
          <a:p>
            <a:r>
              <a:rPr lang="en-US" altLang="zh-TW" dirty="0"/>
              <a:t>D2:The 2sun is bright today.</a:t>
            </a:r>
          </a:p>
          <a:p>
            <a:r>
              <a:rPr lang="en-US" altLang="zh-TW" dirty="0"/>
              <a:t>D3:The sun in the sky is 3*bright.</a:t>
            </a:r>
          </a:p>
          <a:p>
            <a:r>
              <a:rPr lang="en-US" altLang="zh-TW" dirty="0"/>
              <a:t>D4:We can see the 4/shining sun, the bright sun.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15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範例三</a:t>
            </a:r>
            <a:r>
              <a:rPr lang="en-US" altLang="zh-TW" dirty="0"/>
              <a:t>(Example3)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D1:Data Mining and(&amp;) Social Media Mining.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D2:Social 3Network Analysis.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D3:Data 4-Mining.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D4:Big Data and Data Science.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範例四</a:t>
            </a:r>
            <a:r>
              <a:rPr lang="en-US" altLang="zh-TW" dirty="0"/>
              <a:t>(Example4)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D1:Two for tea and tea for two.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D2:Tea for me and tea for you.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D3:You for me and me for you.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7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914" name="Group 2"/>
          <p:cNvGrpSpPr>
            <a:grpSpLocks/>
          </p:cNvGrpSpPr>
          <p:nvPr/>
        </p:nvGrpSpPr>
        <p:grpSpPr bwMode="auto">
          <a:xfrm>
            <a:off x="5410200" y="4800600"/>
            <a:ext cx="1446213" cy="1169988"/>
            <a:chOff x="3408" y="3024"/>
            <a:chExt cx="911" cy="737"/>
          </a:xfrm>
        </p:grpSpPr>
        <p:sp>
          <p:nvSpPr>
            <p:cNvPr id="1318915" name="AutoShape 3"/>
            <p:cNvSpPr>
              <a:spLocks noChangeArrowheads="1"/>
            </p:cNvSpPr>
            <p:nvPr/>
          </p:nvSpPr>
          <p:spPr bwMode="auto">
            <a:xfrm>
              <a:off x="3408" y="3024"/>
              <a:ext cx="912" cy="736"/>
            </a:xfrm>
            <a:prstGeom prst="roundRect">
              <a:avLst>
                <a:gd name="adj" fmla="val 134"/>
              </a:avLst>
            </a:prstGeom>
            <a:solidFill>
              <a:srgbClr val="99CCFF"/>
            </a:solidFill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318916" name="Text Box 4"/>
            <p:cNvSpPr txBox="1">
              <a:spLocks noChangeArrowheads="1"/>
            </p:cNvSpPr>
            <p:nvPr/>
          </p:nvSpPr>
          <p:spPr bwMode="auto">
            <a:xfrm>
              <a:off x="3408" y="3024"/>
              <a:ext cx="912" cy="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93000"/>
                </a:lnSpc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altLang="zh-TW" sz="1400">
                  <a:latin typeface="Times New Roman" pitchFamily="18" charset="0"/>
                  <a:ea typeface="新細明體" charset="-120"/>
                </a:rPr>
                <a:t>Note: this measures the cosine of the angle between two vectors</a:t>
              </a:r>
            </a:p>
          </p:txBody>
        </p:sp>
      </p:grpSp>
      <p:sp>
        <p:nvSpPr>
          <p:cNvPr id="1318917" name="Rectangle 5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8352928" cy="1052860"/>
          </a:xfrm>
          <a:solidFill>
            <a:schemeClr val="bg1"/>
          </a:solidFill>
          <a:ln/>
        </p:spPr>
        <p:txBody>
          <a:bodyPr>
            <a:normAutofit fontScale="90000"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 dirty="0">
                <a:ea typeface="新細明體" charset="-120"/>
              </a:rPr>
              <a:t>Computing Similarity Among Documents</a:t>
            </a:r>
          </a:p>
        </p:txBody>
      </p:sp>
      <p:sp>
        <p:nvSpPr>
          <p:cNvPr id="1318918" name="Rectangle 6"/>
          <p:cNvSpPr>
            <a:spLocks noGrp="1" noChangeArrowheads="1"/>
          </p:cNvSpPr>
          <p:nvPr>
            <p:ph sz="quarter" idx="1"/>
          </p:nvPr>
        </p:nvSpPr>
        <p:spPr>
          <a:xfrm>
            <a:off x="773113" y="1295400"/>
            <a:ext cx="7891462" cy="3321050"/>
          </a:xfrm>
          <a:ln/>
        </p:spPr>
        <p:txBody>
          <a:bodyPr>
            <a:normAutofit/>
          </a:bodyPr>
          <a:lstStyle/>
          <a:p>
            <a:pPr defTabSz="449263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Advantage of representing documents as vectors is  that it facilitates computation of document similarities</a:t>
            </a:r>
          </a:p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Example (Vector Space Model)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dot product of two vectors measures their similarity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normalization can be achieved by dividing the dot product by the product of the norms of the two vectors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given vectors X = &lt;x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x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x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and Y = &lt;y</a:t>
            </a:r>
            <a:r>
              <a:rPr lang="en-GB" altLang="zh-TW" baseline="-25000">
                <a:ea typeface="新細明體" charset="-120"/>
              </a:rPr>
              <a:t>1</a:t>
            </a:r>
            <a:r>
              <a:rPr lang="en-GB" altLang="zh-TW">
                <a:ea typeface="新細明體" charset="-120"/>
              </a:rPr>
              <a:t>, y</a:t>
            </a:r>
            <a:r>
              <a:rPr lang="en-GB" altLang="zh-TW" baseline="-25000">
                <a:ea typeface="新細明體" charset="-120"/>
              </a:rPr>
              <a:t>2</a:t>
            </a:r>
            <a:r>
              <a:rPr lang="en-GB" altLang="zh-TW">
                <a:ea typeface="新細明體" charset="-120"/>
              </a:rPr>
              <a:t>, …, y</a:t>
            </a:r>
            <a:r>
              <a:rPr lang="en-GB" altLang="zh-TW" baseline="-25000">
                <a:ea typeface="新細明體" charset="-120"/>
              </a:rPr>
              <a:t>n</a:t>
            </a:r>
            <a:r>
              <a:rPr lang="en-GB" altLang="zh-TW">
                <a:ea typeface="新細明體" charset="-120"/>
              </a:rPr>
              <a:t>&gt; </a:t>
            </a:r>
          </a:p>
          <a:p>
            <a:pPr marL="474663" lvl="1" indent="-284163"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altLang="zh-TW">
                <a:ea typeface="新細明體" charset="-120"/>
              </a:rPr>
              <a:t>the similarity of vectors X and Y is:</a:t>
            </a:r>
          </a:p>
        </p:txBody>
      </p:sp>
      <p:grpSp>
        <p:nvGrpSpPr>
          <p:cNvPr id="1318919" name="Group 7"/>
          <p:cNvGrpSpPr>
            <a:grpSpLocks/>
          </p:cNvGrpSpPr>
          <p:nvPr/>
        </p:nvGrpSpPr>
        <p:grpSpPr bwMode="auto">
          <a:xfrm>
            <a:off x="2057400" y="4800600"/>
            <a:ext cx="3030538" cy="1163638"/>
            <a:chOff x="1296" y="3024"/>
            <a:chExt cx="1909" cy="733"/>
          </a:xfrm>
        </p:grpSpPr>
        <p:graphicFrame>
          <p:nvGraphicFramePr>
            <p:cNvPr id="1318920" name="Object 8"/>
            <p:cNvGraphicFramePr>
              <a:graphicFrameLocks noChangeAspect="1"/>
            </p:cNvGraphicFramePr>
            <p:nvPr/>
          </p:nvGraphicFramePr>
          <p:xfrm>
            <a:off x="1296" y="3024"/>
            <a:ext cx="1910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2543040" imgH="981000" progId="">
                    <p:embed/>
                  </p:oleObj>
                </mc:Choice>
                <mc:Fallback>
                  <p:oleObj r:id="rId3" imgW="2543040" imgH="981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24"/>
                          <a:ext cx="1910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18921" name="AutoShape 9"/>
            <p:cNvSpPr>
              <a:spLocks noChangeArrowheads="1"/>
            </p:cNvSpPr>
            <p:nvPr/>
          </p:nvSpPr>
          <p:spPr bwMode="auto">
            <a:xfrm>
              <a:off x="1296" y="3024"/>
              <a:ext cx="1910" cy="734"/>
            </a:xfrm>
            <a:prstGeom prst="roundRect">
              <a:avLst>
                <a:gd name="adj" fmla="val 13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18922" name="AutoShape 10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85113" y="5589588"/>
            <a:ext cx="1042987" cy="1042987"/>
          </a:xfrm>
          <a:prstGeom prst="actionButtonForwardNext">
            <a:avLst/>
          </a:prstGeom>
          <a:solidFill>
            <a:schemeClr val="accent1"/>
          </a:solidFill>
          <a:ln w="28575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85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相似度</a:t>
            </a:r>
            <a:r>
              <a:rPr kumimoji="1" lang="en-US" altLang="zh-TW" dirty="0"/>
              <a:t>(Similarity)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914400" y="4653136"/>
            <a:ext cx="7772400" cy="1366664"/>
          </a:xfrm>
        </p:spPr>
        <p:txBody>
          <a:bodyPr/>
          <a:lstStyle/>
          <a:p>
            <a:pPr marL="0" indent="0">
              <a:buNone/>
            </a:pPr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204864"/>
            <a:ext cx="7137400" cy="1943100"/>
          </a:xfrm>
          <a:prstGeom prst="rect">
            <a:avLst/>
          </a:prstGeom>
        </p:spPr>
      </p:pic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080586"/>
              </p:ext>
            </p:extLst>
          </p:nvPr>
        </p:nvGraphicFramePr>
        <p:xfrm>
          <a:off x="160338" y="5032375"/>
          <a:ext cx="880415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W="11912600" imgH="596900" progId="Equation.3">
                  <p:embed/>
                </p:oleObj>
              </mc:Choice>
              <mc:Fallback>
                <p:oleObj name="方程式" r:id="rId4" imgW="119126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338" y="5032375"/>
                        <a:ext cx="880415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5652120" y="332656"/>
            <a:ext cx="3030538" cy="1163638"/>
            <a:chOff x="1296" y="3024"/>
            <a:chExt cx="1909" cy="733"/>
          </a:xfrm>
        </p:grpSpPr>
        <p:graphicFrame>
          <p:nvGraphicFramePr>
            <p:cNvPr id="7" name="Object 8"/>
            <p:cNvGraphicFramePr>
              <a:graphicFrameLocks noChangeAspect="1"/>
            </p:cNvGraphicFramePr>
            <p:nvPr/>
          </p:nvGraphicFramePr>
          <p:xfrm>
            <a:off x="1296" y="3024"/>
            <a:ext cx="1910" cy="7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2543040" imgH="981000" progId="">
                    <p:embed/>
                  </p:oleObj>
                </mc:Choice>
                <mc:Fallback>
                  <p:oleObj r:id="rId6" imgW="2543040" imgH="9810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3024"/>
                          <a:ext cx="1910" cy="7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296" y="3024"/>
              <a:ext cx="1910" cy="734"/>
            </a:xfrm>
            <a:prstGeom prst="roundRect">
              <a:avLst>
                <a:gd name="adj" fmla="val 134"/>
              </a:avLst>
            </a:prstGeom>
            <a:noFill/>
            <a:ln w="9360">
              <a:solidFill>
                <a:srgbClr val="FF07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 b="1"/>
            </a:p>
          </p:txBody>
        </p:sp>
      </p:grpSp>
      <p:sp>
        <p:nvSpPr>
          <p:cNvPr id="10" name="橢圓 9"/>
          <p:cNvSpPr/>
          <p:nvPr/>
        </p:nvSpPr>
        <p:spPr>
          <a:xfrm>
            <a:off x="0" y="5866905"/>
            <a:ext cx="864096" cy="514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870744" y="2492896"/>
            <a:ext cx="820935" cy="68351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27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629572"/>
              </p:ext>
            </p:extLst>
          </p:nvPr>
        </p:nvGraphicFramePr>
        <p:xfrm>
          <a:off x="971600" y="2420888"/>
          <a:ext cx="729522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2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雲朵形圖說文字 4"/>
          <p:cNvSpPr/>
          <p:nvPr/>
        </p:nvSpPr>
        <p:spPr>
          <a:xfrm>
            <a:off x="179512" y="4869160"/>
            <a:ext cx="3024336" cy="13681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假如有幾萬篇文章，則欄位會變得太多，實務上有些難處理。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雲朵形圖說文字 5"/>
          <p:cNvSpPr/>
          <p:nvPr/>
        </p:nvSpPr>
        <p:spPr>
          <a:xfrm>
            <a:off x="6300192" y="980728"/>
            <a:ext cx="2160240" cy="1198625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有沒有辦法可以縮小這一張表格呢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063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0450"/>
            <a:ext cx="9144000" cy="26770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Semantics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雲朵形圖說文字 4"/>
          <p:cNvSpPr/>
          <p:nvPr/>
        </p:nvSpPr>
        <p:spPr>
          <a:xfrm>
            <a:off x="4860032" y="4767549"/>
            <a:ext cx="2952328" cy="13681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奇異值分解法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(singular value decomposition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SVD)</a:t>
            </a:r>
            <a:endParaRPr lang="zh-TW" altLang="en-US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雲朵形圖說文字 5"/>
          <p:cNvSpPr/>
          <p:nvPr/>
        </p:nvSpPr>
        <p:spPr>
          <a:xfrm>
            <a:off x="5364088" y="1361301"/>
            <a:ext cx="2700300" cy="1111064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想像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dims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是段落</a:t>
            </a:r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(paragraph)</a:t>
            </a:r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的概念</a:t>
            </a:r>
          </a:p>
        </p:txBody>
      </p:sp>
    </p:spTree>
    <p:extLst>
      <p:ext uri="{BB962C8B-B14F-4D97-AF65-F5344CB8AC3E}">
        <p14:creationId xmlns:p14="http://schemas.microsoft.com/office/powerpoint/2010/main" val="12080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Keywords Vs. Topic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09888"/>
              </p:ext>
            </p:extLst>
          </p:nvPr>
        </p:nvGraphicFramePr>
        <p:xfrm>
          <a:off x="1043608" y="2276872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橢圓 4"/>
          <p:cNvSpPr/>
          <p:nvPr/>
        </p:nvSpPr>
        <p:spPr>
          <a:xfrm>
            <a:off x="5220072" y="2636912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020272" y="2971916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763688" y="3319317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084168" y="3270371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3491880" y="3627549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4355976" y="3962384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雲朵形圖說文字 10"/>
          <p:cNvSpPr/>
          <p:nvPr/>
        </p:nvSpPr>
        <p:spPr>
          <a:xfrm>
            <a:off x="799270" y="4718782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雲朵形圖說文字 11"/>
          <p:cNvSpPr/>
          <p:nvPr/>
        </p:nvSpPr>
        <p:spPr>
          <a:xfrm>
            <a:off x="4103948" y="5085184"/>
            <a:ext cx="1368152" cy="730573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雲朵形圖說文字 12"/>
          <p:cNvSpPr/>
          <p:nvPr/>
        </p:nvSpPr>
        <p:spPr>
          <a:xfrm>
            <a:off x="985990" y="5581731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雲朵形圖說文字 13"/>
          <p:cNvSpPr/>
          <p:nvPr/>
        </p:nvSpPr>
        <p:spPr>
          <a:xfrm>
            <a:off x="6018263" y="4484756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雲朵形圖說文字 14"/>
          <p:cNvSpPr/>
          <p:nvPr/>
        </p:nvSpPr>
        <p:spPr>
          <a:xfrm>
            <a:off x="6300192" y="5271553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雲朵形圖說文字 15"/>
          <p:cNvSpPr/>
          <p:nvPr/>
        </p:nvSpPr>
        <p:spPr>
          <a:xfrm>
            <a:off x="2914825" y="6264037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endParaRPr lang="zh-TW" altLang="en-US" b="1" dirty="0">
              <a:solidFill>
                <a:srgbClr val="33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雲朵形圖說文字 16"/>
          <p:cNvSpPr/>
          <p:nvPr/>
        </p:nvSpPr>
        <p:spPr>
          <a:xfrm>
            <a:off x="5472100" y="6194483"/>
            <a:ext cx="1928835" cy="46805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…….</a:t>
            </a:r>
            <a:endParaRPr lang="zh-TW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向右箭號 17"/>
          <p:cNvSpPr/>
          <p:nvPr/>
        </p:nvSpPr>
        <p:spPr>
          <a:xfrm rot="754213">
            <a:off x="2988937" y="4953689"/>
            <a:ext cx="869015" cy="22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rot="21236745">
            <a:off x="3104543" y="5597865"/>
            <a:ext cx="869015" cy="22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8841465">
            <a:off x="3993044" y="5943426"/>
            <a:ext cx="434508" cy="212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8729375">
            <a:off x="5494689" y="4953612"/>
            <a:ext cx="434508" cy="212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10498890">
            <a:off x="5734000" y="5398596"/>
            <a:ext cx="434508" cy="213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14328491">
            <a:off x="5200419" y="5934309"/>
            <a:ext cx="434508" cy="213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05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範例一</a:t>
            </a:r>
            <a:r>
              <a:rPr lang="en-US" altLang="zh-TW" dirty="0"/>
              <a:t>(Example1)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6615"/>
            <a:ext cx="8229600" cy="487680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英文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，五篇文章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D1:A dog barks at a cat and it fell from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D2:A dog watches ants on the bark of a Tree.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D3:A dog watches another dog watches a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D4:A dog barks at a cat watches another Cat.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D5:The bark fell from the tree as a cat Watches.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雲朵形圖說文字 4"/>
          <p:cNvSpPr/>
          <p:nvPr/>
        </p:nvSpPr>
        <p:spPr>
          <a:xfrm>
            <a:off x="6732240" y="2060848"/>
            <a:ext cx="2222137" cy="157157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99FF66"/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</a:rPr>
              <a:t>Find the topics directly. 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34508"/>
              </p:ext>
            </p:extLst>
          </p:nvPr>
        </p:nvGraphicFramePr>
        <p:xfrm>
          <a:off x="559774" y="4461151"/>
          <a:ext cx="682053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07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dog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bark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cat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fell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watch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0.1398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0.0796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0.0194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橢圓 8"/>
          <p:cNvSpPr/>
          <p:nvPr/>
        </p:nvSpPr>
        <p:spPr>
          <a:xfrm>
            <a:off x="4736238" y="4821191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536438" y="5156195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279854" y="5503596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600334" y="5454650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008046" y="5811828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3872142" y="6146663"/>
            <a:ext cx="864096" cy="334835"/>
          </a:xfrm>
          <a:prstGeom prst="ellipse">
            <a:avLst/>
          </a:prstGeom>
          <a:noFill/>
          <a:ln w="381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16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Selecting Topics directly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Representing Concept with words require too many features</a:t>
            </a:r>
          </a:p>
          <a:p>
            <a:r>
              <a:rPr lang="en-US"/>
              <a:t>Animals: Dog, Cat, Ant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Action: Fell, watch</a:t>
            </a:r>
          </a:p>
          <a:p>
            <a:r>
              <a:rPr lang="en-US"/>
              <a:t>Plant : Tree</a:t>
            </a:r>
          </a:p>
        </p:txBody>
      </p:sp>
      <p:pic>
        <p:nvPicPr>
          <p:cNvPr id="5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782044"/>
            <a:ext cx="71374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u="sng" dirty="0">
                <a:solidFill>
                  <a:srgbClr val="3333CC"/>
                </a:solidFill>
                <a:latin typeface="Trebuchet MS" pitchFamily="34" charset="0"/>
                <a:ea typeface="新細明體" charset="-120"/>
              </a:rPr>
              <a:t>Motivation for Text Mining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zh-TW" altLang="en-US" dirty="0"/>
              <a:t>過去有這樣的分析，</a:t>
            </a:r>
            <a:r>
              <a:rPr lang="en-US" altLang="zh-TW" dirty="0"/>
              <a:t>Oracle(</a:t>
            </a:r>
            <a:r>
              <a:rPr lang="zh-TW" altLang="en-US" dirty="0"/>
              <a:t>甲骨文</a:t>
            </a:r>
            <a:r>
              <a:rPr lang="en-US" altLang="zh-TW" dirty="0"/>
              <a:t>)</a:t>
            </a:r>
            <a:r>
              <a:rPr lang="zh-TW" altLang="en-US" dirty="0"/>
              <a:t>這些公司在處理的是</a:t>
            </a:r>
            <a:r>
              <a:rPr lang="en-US" altLang="zh-TW" b="1" dirty="0">
                <a:ea typeface="新細明體" charset="-120"/>
              </a:rPr>
              <a:t>Structured Data</a:t>
            </a:r>
            <a:r>
              <a:rPr lang="zh-TW" altLang="en-US" dirty="0"/>
              <a:t>，資料量占比是</a:t>
            </a:r>
            <a:r>
              <a:rPr lang="en-US" altLang="zh-TW" dirty="0"/>
              <a:t>10%</a:t>
            </a:r>
            <a:r>
              <a:rPr lang="zh-TW" altLang="en-US" dirty="0"/>
              <a:t>，這樣的資料量與公司市值的關係比例為何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</a:t>
            </a:r>
            <a:r>
              <a:rPr lang="en-US" altLang="zh-TW" dirty="0"/>
              <a:t>Text mining</a:t>
            </a:r>
            <a:r>
              <a:rPr lang="zh-TW" altLang="en-US" dirty="0"/>
              <a:t>不只在學理上有趣，在經濟上面也是一個很有機會的領域。</a:t>
            </a:r>
            <a:endParaRPr lang="en-US" altLang="zh-TW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166486"/>
              </p:ext>
            </p:extLst>
          </p:nvPr>
        </p:nvGraphicFramePr>
        <p:xfrm>
          <a:off x="4460378" y="2670448"/>
          <a:ext cx="4360095" cy="3062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2" imgW="8458252" imgH="4953055" progId="MSGraph.Chart.8">
                  <p:embed followColorScheme="full"/>
                </p:oleObj>
              </mc:Choice>
              <mc:Fallback>
                <p:oleObj name="圖表" r:id="rId2" imgW="8458252" imgH="495305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378" y="2670448"/>
                        <a:ext cx="4360095" cy="30628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 descr="https://4.bp.blogspot.com/-luXLWhUaI1A/VtiM7ER24XI/AAAAAAAAAaw/6OrTdrQWm9Q/s640/Structured-Unstructu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068960"/>
            <a:ext cx="3816425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A2A4707-5E8A-4187-9036-1381754275A8}"/>
              </a:ext>
            </a:extLst>
          </p:cNvPr>
          <p:cNvSpPr txBox="1"/>
          <p:nvPr/>
        </p:nvSpPr>
        <p:spPr>
          <a:xfrm>
            <a:off x="7377485" y="5445224"/>
            <a:ext cx="1766838" cy="461665"/>
          </a:xfrm>
          <a:prstGeom prst="rect">
            <a:avLst/>
          </a:prstGeom>
          <a:solidFill>
            <a:srgbClr val="99FF66"/>
          </a:solidFill>
        </p:spPr>
        <p:txBody>
          <a:bodyPr wrap="square">
            <a:spAutoFit/>
          </a:bodyPr>
          <a:lstStyle/>
          <a:p>
            <a:r>
              <a:rPr lang="zh-TW" altLang="en-US" sz="1200" b="1" i="1" dirty="0">
                <a:solidFill>
                  <a:srgbClr val="CC0099"/>
                </a:solidFill>
              </a:rPr>
              <a:t>Market Capitalization </a:t>
            </a:r>
            <a:endParaRPr lang="en-US" altLang="zh-TW" sz="1200" b="1" i="1" dirty="0">
              <a:solidFill>
                <a:srgbClr val="CC0099"/>
              </a:solidFill>
            </a:endParaRPr>
          </a:p>
          <a:p>
            <a:pPr algn="ctr"/>
            <a:r>
              <a:rPr lang="zh-TW" altLang="en-US" sz="1200" b="1" i="1" dirty="0">
                <a:solidFill>
                  <a:srgbClr val="CC0099"/>
                </a:solidFill>
              </a:rPr>
              <a:t>市場資本</a:t>
            </a:r>
          </a:p>
        </p:txBody>
      </p:sp>
    </p:spTree>
    <p:extLst>
      <p:ext uri="{BB962C8B-B14F-4D97-AF65-F5344CB8AC3E}">
        <p14:creationId xmlns:p14="http://schemas.microsoft.com/office/powerpoint/2010/main" val="96481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document is related to only limited number of topics</a:t>
            </a:r>
          </a:p>
          <a:p>
            <a:pPr lvl="1"/>
            <a:r>
              <a:rPr lang="en-US" dirty="0"/>
              <a:t>(</a:t>
            </a:r>
            <a:r>
              <a:rPr lang="zh-TW" altLang="en-US" dirty="0"/>
              <a:t>很少有人寫一篇文章會包含</a:t>
            </a:r>
            <a:r>
              <a:rPr lang="en-US" altLang="zh-TW" dirty="0"/>
              <a:t>30</a:t>
            </a:r>
            <a:r>
              <a:rPr lang="zh-TW" altLang="en-US" dirty="0"/>
              <a:t>個</a:t>
            </a:r>
            <a:r>
              <a:rPr lang="en-US" altLang="zh-TW" dirty="0"/>
              <a:t>topics</a:t>
            </a:r>
            <a:r>
              <a:rPr lang="zh-TW" altLang="en-US" dirty="0"/>
              <a:t>，所以正常人文章沒以幾個</a:t>
            </a:r>
            <a:r>
              <a:rPr lang="en-US" altLang="zh-TW" dirty="0"/>
              <a:t>topics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99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 a topic, a word is chosen from a limited number of vocabularies  in a topic</a:t>
            </a:r>
          </a:p>
          <a:p>
            <a:pPr lvl="1"/>
            <a:r>
              <a:rPr lang="en-US" dirty="0"/>
              <a:t>(</a:t>
            </a:r>
            <a:r>
              <a:rPr lang="zh-TW" altLang="en-US" dirty="0"/>
              <a:t>大部分的人會先決定大部分的人會先決定</a:t>
            </a:r>
            <a:r>
              <a:rPr lang="en-US" altLang="zh-TW" dirty="0"/>
              <a:t>topic</a:t>
            </a:r>
            <a:r>
              <a:rPr lang="zh-TW" altLang="en-US" dirty="0"/>
              <a:t>然後才開始寫，譬如</a:t>
            </a:r>
            <a:r>
              <a:rPr lang="en-US" altLang="zh-TW" dirty="0"/>
              <a:t>topic</a:t>
            </a:r>
            <a:r>
              <a:rPr lang="zh-TW" altLang="en-US" dirty="0"/>
              <a:t>為環保</a:t>
            </a:r>
            <a:r>
              <a:rPr lang="en-US" altLang="zh-TW" dirty="0"/>
              <a:t>Environmental protection</a:t>
            </a:r>
            <a:r>
              <a:rPr lang="zh-TW" altLang="en-US" dirty="0"/>
              <a:t>，接著所使用的字會環繞著這個</a:t>
            </a:r>
            <a:r>
              <a:rPr lang="en-US" altLang="zh-TW" dirty="0"/>
              <a:t>topic</a:t>
            </a:r>
            <a:r>
              <a:rPr lang="zh-TW" altLang="en-US" dirty="0"/>
              <a:t>有關的字，不會超出。</a:t>
            </a:r>
            <a:r>
              <a:rPr lang="en-US" dirty="0"/>
              <a:t>)</a:t>
            </a:r>
          </a:p>
          <a:p>
            <a:r>
              <a:rPr lang="en-US" dirty="0"/>
              <a:t>When  writing a document, the author thinks of topics before writing a word. When the topic is decided, a vocabulary is then picked</a:t>
            </a:r>
          </a:p>
        </p:txBody>
      </p:sp>
      <p:sp>
        <p:nvSpPr>
          <p:cNvPr id="6" name="雲朵形圖說文字 5"/>
          <p:cNvSpPr/>
          <p:nvPr/>
        </p:nvSpPr>
        <p:spPr>
          <a:xfrm>
            <a:off x="5436096" y="-11372"/>
            <a:ext cx="2952328" cy="1568163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另外有一群學者認為我們不要再找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keywords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直接找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雲朵形圖說文字 6"/>
          <p:cNvSpPr/>
          <p:nvPr/>
        </p:nvSpPr>
        <p:spPr>
          <a:xfrm>
            <a:off x="5076056" y="5589240"/>
            <a:ext cx="3096344" cy="1080120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有沒有辦法直接去計算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呢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zh-TW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912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700808"/>
            <a:ext cx="7023100" cy="44967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066130"/>
          </a:xfrm>
        </p:spPr>
        <p:txBody>
          <a:bodyPr>
            <a:normAutofit/>
          </a:bodyPr>
          <a:lstStyle/>
          <a:p>
            <a:r>
              <a:rPr lang="en-US"/>
              <a:t>Detect Topics directly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雲朵形圖說文字 5"/>
          <p:cNvSpPr/>
          <p:nvPr/>
        </p:nvSpPr>
        <p:spPr>
          <a:xfrm>
            <a:off x="6444208" y="188640"/>
            <a:ext cx="2425080" cy="1296144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邏輯上已經整理好兩個主題</a:t>
            </a:r>
            <a:endParaRPr lang="en-US" altLang="zh-TW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 two topics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530" name="Picture 2" descr="「汙染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2" y="1916832"/>
            <a:ext cx="180020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「汙染卡通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44" y="3140968"/>
            <a:ext cx="983342" cy="10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「企業組織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" y="1028396"/>
            <a:ext cx="1856656" cy="139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「企業組織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4" y="2608580"/>
            <a:ext cx="1564932" cy="10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雲朵形圖說文字 10"/>
          <p:cNvSpPr/>
          <p:nvPr/>
        </p:nvSpPr>
        <p:spPr>
          <a:xfrm>
            <a:off x="2339752" y="5877272"/>
            <a:ext cx="1656184" cy="836712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成立一個委員會來處理汙染</a:t>
            </a:r>
          </a:p>
        </p:txBody>
      </p:sp>
    </p:spTree>
    <p:extLst>
      <p:ext uri="{BB962C8B-B14F-4D97-AF65-F5344CB8AC3E}">
        <p14:creationId xmlns:p14="http://schemas.microsoft.com/office/powerpoint/2010/main" val="40026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However, we don’t know what are the topics and the exact distribution of documents to topics and topics to words</a:t>
            </a:r>
          </a:p>
        </p:txBody>
      </p:sp>
      <p:pic>
        <p:nvPicPr>
          <p:cNvPr id="23554" name="Picture 2" descr="「驚訝表情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24944"/>
            <a:ext cx="443655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924944"/>
            <a:ext cx="3112537" cy="1992914"/>
          </a:xfrm>
          <a:prstGeom prst="rect">
            <a:avLst/>
          </a:prstGeom>
        </p:spPr>
      </p:pic>
      <p:sp>
        <p:nvSpPr>
          <p:cNvPr id="4" name="AutoShape 6" descr="「X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0" y="2790814"/>
            <a:ext cx="1028700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57868"/>
            <a:ext cx="1028700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4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guess…guess…guess…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If you find a 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“lead” </a:t>
            </a:r>
            <a:r>
              <a:rPr lang="en-US" dirty="0"/>
              <a:t>in a document, how do you guess the topic?</a:t>
            </a:r>
          </a:p>
          <a:p>
            <a:pPr lvl="1"/>
            <a:r>
              <a:rPr lang="en-US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Poisonous</a:t>
            </a:r>
            <a:r>
              <a:rPr lang="en-US" dirty="0"/>
              <a:t> </a:t>
            </a:r>
          </a:p>
          <a:p>
            <a:r>
              <a:rPr lang="en-US" dirty="0"/>
              <a:t>How often does lead related to organizations in other occurrence </a:t>
            </a:r>
          </a:p>
          <a:p>
            <a:r>
              <a:rPr lang="en-US" dirty="0"/>
              <a:t>How common is topic organization in the rest of the document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6" y="4869160"/>
            <a:ext cx="7594600" cy="1816472"/>
          </a:xfrm>
          <a:prstGeom prst="rect">
            <a:avLst/>
          </a:prstGeom>
        </p:spPr>
      </p:pic>
      <p:pic>
        <p:nvPicPr>
          <p:cNvPr id="5" name="Picture 2" descr="「驚訝表情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204864"/>
            <a:ext cx="1196196" cy="79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雲朵形圖說文字 5"/>
          <p:cNvSpPr/>
          <p:nvPr/>
        </p:nvSpPr>
        <p:spPr>
          <a:xfrm>
            <a:off x="5580112" y="0"/>
            <a:ext cx="3563888" cy="1484784"/>
          </a:xfrm>
          <a:prstGeom prst="cloudCallout">
            <a:avLst>
              <a:gd name="adj1" fmla="val -21620"/>
              <a:gd name="adj2" fmla="val 47599"/>
            </a:avLst>
          </a:prstGeom>
          <a:solidFill>
            <a:srgbClr val="3333CC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point:</a:t>
            </a:r>
          </a:p>
          <a:p>
            <a:pPr algn="ctr"/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回頭推算有哪些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，而那些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topics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包含那些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556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至少一千篇文章，則判讀會比較準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83568" y="1916832"/>
            <a:ext cx="7772400" cy="43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3568" y="1772816"/>
            <a:ext cx="7772400" cy="4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708150"/>
            <a:ext cx="8788400" cy="34417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6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LDA(Latent </a:t>
            </a:r>
            <a:r>
              <a:rPr lang="en-US" dirty="0" err="1"/>
              <a:t>Dirichlet</a:t>
            </a:r>
            <a:r>
              <a:rPr lang="en-US" dirty="0"/>
              <a:t> Allocation)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4871" y="1844824"/>
            <a:ext cx="7772400" cy="15346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379501"/>
            <a:ext cx="5760640" cy="20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5616" y="1916832"/>
            <a:ext cx="6984776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933056"/>
            <a:ext cx="7594600" cy="18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TF-IDF is the most commonly utilized method to identify keywords.</a:t>
            </a:r>
          </a:p>
          <a:p>
            <a:r>
              <a:rPr lang="en-US"/>
              <a:t>To reduce the number of Keywords, Topic models are popular</a:t>
            </a:r>
          </a:p>
          <a:p>
            <a:r>
              <a:rPr lang="en-US"/>
              <a:t>Among all the topic models, LSA and LDA are the most popular</a:t>
            </a:r>
          </a:p>
          <a:p>
            <a:r>
              <a:rPr lang="en-US"/>
              <a:t>Chinese language posts new challenge to text mining due to its word ambiguity and grammar. </a:t>
            </a:r>
          </a:p>
        </p:txBody>
      </p:sp>
    </p:spTree>
    <p:extLst>
      <p:ext uri="{BB962C8B-B14F-4D97-AF65-F5344CB8AC3E}">
        <p14:creationId xmlns:p14="http://schemas.microsoft.com/office/powerpoint/2010/main" val="2350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448" y="6542464"/>
            <a:ext cx="4876800" cy="457200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/>
              <a:t>ref: www.stanford.edu/class/cs276b/handouts/lecture10.ppt</a:t>
            </a:r>
          </a:p>
          <a:p>
            <a:endParaRPr lang="en-US" altLang="en-US"/>
          </a:p>
        </p:txBody>
      </p:sp>
      <p:sp>
        <p:nvSpPr>
          <p:cNvPr id="1027" name="Title 1"/>
          <p:cNvSpPr>
            <a:spLocks noGrp="1"/>
          </p:cNvSpPr>
          <p:nvPr>
            <p:ph type="title" idx="4294967295"/>
          </p:nvPr>
        </p:nvSpPr>
        <p:spPr>
          <a:xfrm>
            <a:off x="1331913" y="215900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>
                <a:ea typeface="新細明體" charset="-120"/>
              </a:rPr>
              <a:t>Business Opportunity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544428"/>
              </p:ext>
            </p:extLst>
          </p:nvPr>
        </p:nvGraphicFramePr>
        <p:xfrm>
          <a:off x="251520" y="1490072"/>
          <a:ext cx="8278688" cy="519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圖表" r:id="rId2" imgW="8458252" imgH="4953055" progId="MSGraph.Chart.8">
                  <p:embed followColorScheme="full"/>
                </p:oleObj>
              </mc:Choice>
              <mc:Fallback>
                <p:oleObj name="圖表" r:id="rId2" imgW="8458252" imgH="4953055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490072"/>
                        <a:ext cx="8278688" cy="51955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689448" y="6476444"/>
            <a:ext cx="108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資料量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209728" y="6476444"/>
            <a:ext cx="12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公司市值</a:t>
            </a:r>
          </a:p>
        </p:txBody>
      </p: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1452484" y="932024"/>
            <a:ext cx="1944216" cy="848059"/>
          </a:xfrm>
          <a:prstGeom prst="cloudCallout">
            <a:avLst>
              <a:gd name="adj1" fmla="val -15010"/>
              <a:gd name="adj2" fmla="val 75488"/>
            </a:avLst>
          </a:prstGeom>
          <a:solidFill>
            <a:srgbClr val="92D050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zh-TW" altLang="en-US" sz="1400" b="1" i="1" dirty="0">
                <a:solidFill>
                  <a:srgbClr val="CC0099"/>
                </a:solidFill>
              </a:rPr>
              <a:t>美國新創公司的機會與方向</a:t>
            </a:r>
            <a:endParaRPr lang="de-DE" sz="1400" b="1" i="1" dirty="0">
              <a:solidFill>
                <a:srgbClr val="CC0099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4569768" y="1222034"/>
            <a:ext cx="0" cy="4625502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705672" y="692696"/>
            <a:ext cx="2813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右邊長條圖的</a:t>
            </a:r>
            <a:r>
              <a:rPr lang="en-US" altLang="zh-TW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r>
            <a:r>
              <a:rPr lang="zh-TW" altLang="en-US" sz="2400" b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倍高</a:t>
            </a:r>
          </a:p>
        </p:txBody>
      </p:sp>
      <p:pic>
        <p:nvPicPr>
          <p:cNvPr id="10" name="Picture 2" descr="https://4.bp.blogspot.com/-luXLWhUaI1A/VtiM7ER24XI/AAAAAAAAAaw/6OrTdrQWm9Q/s640/Structured-Unstructu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94" y="83312"/>
            <a:ext cx="2010268" cy="11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爆炸 1 1"/>
          <p:cNvSpPr/>
          <p:nvPr/>
        </p:nvSpPr>
        <p:spPr>
          <a:xfrm>
            <a:off x="6946217" y="5149893"/>
            <a:ext cx="1914102" cy="936104"/>
          </a:xfrm>
          <a:prstGeom prst="irregularSeal1">
            <a:avLst/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/>
              <a:t>Well-developed</a:t>
            </a:r>
            <a:endParaRPr lang="zh-TW" altLang="en-US" sz="1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DBDEF6-A235-4AC9-88EB-0F7AB11826D1}"/>
              </a:ext>
            </a:extLst>
          </p:cNvPr>
          <p:cNvSpPr txBox="1"/>
          <p:nvPr/>
        </p:nvSpPr>
        <p:spPr>
          <a:xfrm>
            <a:off x="5682829" y="6427135"/>
            <a:ext cx="1766838" cy="276999"/>
          </a:xfrm>
          <a:prstGeom prst="rect">
            <a:avLst/>
          </a:prstGeom>
          <a:solidFill>
            <a:srgbClr val="99FF66"/>
          </a:solidFill>
        </p:spPr>
        <p:txBody>
          <a:bodyPr wrap="square">
            <a:spAutoFit/>
          </a:bodyPr>
          <a:lstStyle/>
          <a:p>
            <a:r>
              <a:rPr lang="zh-TW" altLang="en-US" sz="1200" b="1" i="1" dirty="0">
                <a:solidFill>
                  <a:srgbClr val="CC0099"/>
                </a:solidFill>
              </a:rPr>
              <a:t>Market Capitalization</a:t>
            </a:r>
          </a:p>
        </p:txBody>
      </p:sp>
    </p:spTree>
    <p:extLst>
      <p:ext uri="{BB962C8B-B14F-4D97-AF65-F5344CB8AC3E}">
        <p14:creationId xmlns:p14="http://schemas.microsoft.com/office/powerpoint/2010/main" val="93812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89 -0.00393 C -0.14149 -0.00671 -0.17135 -0.01619 -0.20208 -0.02451 C -0.21197 -0.03307 -0.21354 -0.03423 -0.22517 -0.03677 C -0.2368 -0.04648 -0.25173 -0.05065 -0.26527 -0.05319 C -0.27951 -0.05897 -0.29531 -0.0599 -0.30989 -0.06128 C -0.31336 -0.0629 -0.31753 -0.06267 -0.32065 -0.06545 C -0.32222 -0.06683 -0.32239 -0.06984 -0.32361 -0.07146 C -0.325 -0.07331 -0.32673 -0.07424 -0.32829 -0.07562 C -0.33038 -0.08372 -0.33472 -0.08672 -0.3375 -0.09412 C -0.34062 -0.10222 -0.34288 -0.11078 -0.3467 -0.11864 C -0.34739 -0.15102 -0.34479 -0.19033 -0.35295 -0.22317 C -0.35434 -0.23612 -0.35659 -0.24722 -0.35902 -0.26017 C -0.35954 -0.26295 -0.36006 -0.26549 -0.36059 -0.26827 C -0.36111 -0.27104 -0.36215 -0.27636 -0.36215 -0.27636 C -0.36336 -0.29024 -0.36527 -0.3018 -0.36684 -0.31545 C -0.36562 -0.3395 -0.36649 -0.34921 -0.35746 -0.36656 C -0.35486 -0.37812 -0.34861 -0.38737 -0.34375 -0.39732 C -0.33993 -0.40495 -0.33836 -0.43154 -0.3375 -0.44033 C -0.33663 -0.47202 -0.33506 -0.49977 -0.33298 -0.53053 C -0.3342 -0.56059 -0.33784 -0.5821 -0.34218 -0.61054 C -0.34357 -0.62812 -0.34531 -0.65263 -0.35295 -0.6679 C -0.35677 -0.68756 -0.35538 -0.67877 -0.35746 -0.69449 C -0.3559 -0.72942 -0.35607 -0.71646 -0.35607 -0.73358 " pathEditMode="relative" ptsTypes="ffffffffffffffffffffff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362200"/>
            <a:ext cx="8064896" cy="2200275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From ZERO TO HERO IN R</a:t>
            </a:r>
            <a:br>
              <a:rPr lang="en-US" altLang="zh-TW" b="1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2800" b="1" dirty="0">
                <a:solidFill>
                  <a:srgbClr val="92D050"/>
                </a:solidFill>
                <a:latin typeface="+mj-ea"/>
              </a:rPr>
              <a:t>~Go </a:t>
            </a:r>
            <a:r>
              <a:rPr lang="en-US" altLang="zh-TW" sz="2800" b="1" dirty="0" err="1">
                <a:solidFill>
                  <a:srgbClr val="92D050"/>
                </a:solidFill>
                <a:latin typeface="+mj-ea"/>
              </a:rPr>
              <a:t>Go</a:t>
            </a:r>
            <a:r>
              <a:rPr lang="en-US" altLang="zh-TW" sz="2800" b="1" dirty="0">
                <a:solidFill>
                  <a:srgbClr val="92D050"/>
                </a:solidFill>
                <a:latin typeface="+mj-ea"/>
              </a:rPr>
              <a:t> </a:t>
            </a:r>
            <a:r>
              <a:rPr lang="en-US" altLang="zh-TW" sz="2800" b="1" dirty="0" err="1">
                <a:solidFill>
                  <a:srgbClr val="92D050"/>
                </a:solidFill>
                <a:latin typeface="+mj-ea"/>
              </a:rPr>
              <a:t>Go</a:t>
            </a:r>
            <a:r>
              <a:rPr lang="en-US" altLang="zh-TW" sz="2800" b="1" dirty="0">
                <a:solidFill>
                  <a:srgbClr val="92D050"/>
                </a:solidFill>
                <a:latin typeface="+mj-ea"/>
              </a:rPr>
              <a:t> Fighting~</a:t>
            </a:r>
            <a:endParaRPr lang="zh-TW" altLang="en-US" sz="2800" b="1" dirty="0">
              <a:solidFill>
                <a:srgbClr val="92D050"/>
              </a:solidFill>
              <a:latin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13" y="0"/>
            <a:ext cx="3048000" cy="2867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21" y="1844824"/>
            <a:ext cx="1656184" cy="10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4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xfrm>
            <a:off x="586226" y="692696"/>
            <a:ext cx="7812087" cy="53181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2800" u="sng" dirty="0">
                <a:latin typeface="Trebuchet MS" pitchFamily="34" charset="0"/>
                <a:ea typeface="新細明體" charset="-120"/>
              </a:rPr>
              <a:t>Sample Business Applications</a:t>
            </a:r>
            <a:endParaRPr lang="en-US" altLang="zh-TW" sz="2800" u="sng" dirty="0">
              <a:ea typeface="新細明體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524000"/>
            <a:ext cx="77068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33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Decision Support in CRM</a:t>
            </a:r>
          </a:p>
          <a:p>
            <a:pPr marL="457200" lvl="2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What are the customers’ typical complaints?(</a:t>
            </a:r>
            <a:r>
              <a:rPr lang="zh-TW" altLang="en-US" sz="2000" dirty="0">
                <a:latin typeface="Trebuchet MS" pitchFamily="34" charset="0"/>
              </a:rPr>
              <a:t>客戶抱怨</a:t>
            </a:r>
            <a:r>
              <a:rPr lang="en-US" sz="2000" dirty="0">
                <a:latin typeface="Trebuchet MS" pitchFamily="34" charset="0"/>
              </a:rPr>
              <a:t>)</a:t>
            </a:r>
          </a:p>
          <a:p>
            <a:pPr marL="457200" lvl="2" eaLnBrk="1" hangingPunct="1">
              <a:buFont typeface="Arial" pitchFamily="34" charset="0"/>
              <a:buChar char="•"/>
              <a:defRPr/>
            </a:pPr>
            <a:r>
              <a:rPr lang="zh-TW" altLang="en-US" sz="2000" dirty="0">
                <a:latin typeface="Trebuchet MS" pitchFamily="34" charset="0"/>
              </a:rPr>
              <a:t> </a:t>
            </a:r>
            <a:r>
              <a:rPr lang="en-US" sz="2000" dirty="0">
                <a:latin typeface="Trebuchet MS" pitchFamily="34" charset="0"/>
              </a:rPr>
              <a:t>Personalization in ecommerce</a:t>
            </a:r>
          </a:p>
          <a:p>
            <a:pPr marL="914400" lvl="3">
              <a:buFont typeface="Arial" pitchFamily="34" charset="0"/>
              <a:buChar char="•"/>
              <a:defRPr/>
            </a:pPr>
            <a:r>
              <a:rPr lang="en-US" altLang="zh-TW" sz="2000" dirty="0">
                <a:latin typeface="Trebuchet MS" pitchFamily="34" charset="0"/>
              </a:rPr>
              <a:t> e.g. Line/FB/Website message or comment</a:t>
            </a:r>
            <a:endParaRPr lang="en-US" sz="2000" dirty="0">
              <a:latin typeface="Trebuchet MS" pitchFamily="34" charset="0"/>
            </a:endParaRPr>
          </a:p>
          <a:p>
            <a:pPr marL="457200" lvl="4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Suggest products that fit a user’s interest profile</a:t>
            </a:r>
          </a:p>
          <a:p>
            <a:pPr marL="457200" lvl="4" eaLnBrk="1" hangingPunct="1">
              <a:defRPr/>
            </a:pPr>
            <a:r>
              <a:rPr lang="en-US" sz="2000" dirty="0">
                <a:latin typeface="Trebuchet MS" pitchFamily="34" charset="0"/>
              </a:rPr>
              <a:t>  (based on personality information)</a:t>
            </a:r>
          </a:p>
          <a:p>
            <a:pPr marL="0" lvl="4" eaLnBrk="1" hangingPunct="1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Industry</a:t>
            </a:r>
          </a:p>
          <a:p>
            <a:pPr marL="457200" lvl="5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Identifying competitors’ web pages(</a:t>
            </a:r>
            <a:r>
              <a:rPr lang="zh-TW" altLang="en-US" sz="2000" dirty="0">
                <a:latin typeface="Trebuchet MS" pitchFamily="34" charset="0"/>
              </a:rPr>
              <a:t>全球競爭對手網頁資訊</a:t>
            </a:r>
            <a:r>
              <a:rPr lang="en-US" sz="2000" dirty="0">
                <a:latin typeface="Trebuchet MS" pitchFamily="34" charset="0"/>
              </a:rPr>
              <a:t>)</a:t>
            </a:r>
          </a:p>
          <a:p>
            <a:pPr marL="457200" lvl="5">
              <a:defRPr/>
            </a:pPr>
            <a:r>
              <a:rPr lang="en-US" sz="2000" dirty="0">
                <a:latin typeface="Trebuchet MS" pitchFamily="34" charset="0"/>
              </a:rPr>
              <a:t>    - e.g. competing products and their prices</a:t>
            </a:r>
          </a:p>
          <a:p>
            <a:pPr marL="0" lvl="5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Job seeking</a:t>
            </a:r>
          </a:p>
          <a:p>
            <a:pPr marL="457200" lvl="6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Identify parameters in searching for jobs</a:t>
            </a:r>
          </a:p>
          <a:p>
            <a:pPr marL="914400" lvl="7">
              <a:buFont typeface="Arial" pitchFamily="34" charset="0"/>
              <a:buChar char="•"/>
              <a:defRPr/>
            </a:pPr>
            <a:r>
              <a:rPr lang="en-US" altLang="zh-TW" sz="2000" dirty="0">
                <a:latin typeface="Trebuchet MS" pitchFamily="34" charset="0"/>
              </a:rPr>
              <a:t> e.g. 104 or 1111, how to write the resume or CV?</a:t>
            </a:r>
            <a:endParaRPr lang="en-US" sz="2000" dirty="0">
              <a:latin typeface="Trebuchet MS" pitchFamily="34" charset="0"/>
            </a:endParaRPr>
          </a:p>
          <a:p>
            <a:pPr marL="0" lvl="6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Marketing</a:t>
            </a:r>
          </a:p>
          <a:p>
            <a:pPr marL="457200" lvl="7">
              <a:buFont typeface="Arial" pitchFamily="34" charset="0"/>
              <a:buChar char="•"/>
              <a:defRPr/>
            </a:pPr>
            <a:r>
              <a:rPr lang="en-US" sz="2000" dirty="0">
                <a:latin typeface="Trebuchet MS" pitchFamily="34" charset="0"/>
              </a:rPr>
              <a:t> Discover potential buyers according to a user’s text         </a:t>
            </a:r>
          </a:p>
          <a:p>
            <a:pPr marL="457200" lvl="7">
              <a:defRPr/>
            </a:pPr>
            <a:r>
              <a:rPr lang="en-US" sz="2000" dirty="0">
                <a:latin typeface="Trebuchet MS" pitchFamily="34" charset="0"/>
              </a:rPr>
              <a:t>  based profile(e.g. 2 years </a:t>
            </a:r>
            <a:r>
              <a:rPr lang="en-US" sz="2000" dirty="0" err="1">
                <a:latin typeface="Trebuchet MS" pitchFamily="34" charset="0"/>
              </a:rPr>
              <a:t>later</a:t>
            </a:r>
            <a:r>
              <a:rPr lang="en-US" sz="2000" dirty="0" err="1">
                <a:latin typeface="Trebuchet MS" pitchFamily="34" charset="0"/>
                <a:sym typeface="Wingdings" pitchFamily="2" charset="2"/>
              </a:rPr>
              <a:t></a:t>
            </a:r>
            <a:r>
              <a:rPr lang="en-US" sz="2000" dirty="0" err="1">
                <a:latin typeface="Trebuchet MS" pitchFamily="34" charset="0"/>
              </a:rPr>
              <a:t>new</a:t>
            </a:r>
            <a:r>
              <a:rPr lang="en-US" sz="2000" dirty="0">
                <a:latin typeface="Trebuchet MS" pitchFamily="34" charset="0"/>
              </a:rPr>
              <a:t> iPhone)</a:t>
            </a:r>
          </a:p>
          <a:p>
            <a:pPr marL="457200" lvl="4" eaLnBrk="1" hangingPunct="1">
              <a:defRPr/>
            </a:pPr>
            <a:endParaRPr lang="en-US" sz="2000" dirty="0">
              <a:latin typeface="Trebuchet MS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73409" y="1293167"/>
            <a:ext cx="4970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豐田暴衝害命 </a:t>
            </a:r>
            <a:r>
              <a:rPr lang="en-US" altLang="zh-TW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367</a:t>
            </a:r>
            <a:r>
              <a:rPr lang="zh-TW" altLang="en-US" sz="1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億和解</a:t>
            </a:r>
            <a:endParaRPr lang="en-US" altLang="zh-TW" sz="12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200" dirty="0">
                <a:hlinkClick r:id="rId2"/>
              </a:rPr>
              <a:t>https://tw.news.appledaily.com/international/daily/20140321/35714931/</a:t>
            </a:r>
            <a:endParaRPr lang="zh-TW" altLang="en-US" sz="12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「line facebook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839" y="2372973"/>
            <a:ext cx="902110" cy="54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「網站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100392" y="2644894"/>
            <a:ext cx="726645" cy="25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flickr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23" y="3173825"/>
            <a:ext cx="953269" cy="514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5534721" y="7936"/>
            <a:ext cx="3224803" cy="1329673"/>
          </a:xfrm>
          <a:prstGeom prst="cloudCallout">
            <a:avLst>
              <a:gd name="adj1" fmla="val 35250"/>
              <a:gd name="adj2" fmla="val 30835"/>
            </a:avLst>
          </a:prstGeom>
          <a:solidFill>
            <a:srgbClr val="99FF66"/>
          </a:solidFill>
          <a:ln w="571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/>
            <a:r>
              <a:rPr lang="de-DE" sz="1600" b="1" i="1" dirty="0">
                <a:solidFill>
                  <a:srgbClr val="990099"/>
                </a:solidFill>
              </a:rPr>
              <a:t>written</a:t>
            </a:r>
            <a:r>
              <a:rPr lang="zh-TW" altLang="en-US" sz="1600" b="1" i="1" dirty="0">
                <a:solidFill>
                  <a:srgbClr val="990099"/>
                </a:solidFill>
              </a:rPr>
              <a:t> </a:t>
            </a:r>
            <a:r>
              <a:rPr lang="en-US" sz="1600" b="1" i="1" dirty="0">
                <a:solidFill>
                  <a:srgbClr val="990099"/>
                </a:solidFill>
              </a:rPr>
              <a:t>documents</a:t>
            </a:r>
            <a:r>
              <a:rPr lang="zh-TW" altLang="en-US" sz="1600" b="1" i="1" dirty="0">
                <a:solidFill>
                  <a:srgbClr val="3333CC"/>
                </a:solidFill>
              </a:rPr>
              <a:t>有些時候會很忠實地表達您真正的想法</a:t>
            </a:r>
            <a:r>
              <a:rPr lang="en-US" altLang="zh-TW" sz="1600" b="1" i="1" dirty="0">
                <a:solidFill>
                  <a:srgbClr val="C00000"/>
                </a:solidFill>
              </a:rPr>
              <a:t>real opinion</a:t>
            </a:r>
            <a:endParaRPr lang="de-DE" sz="1600" b="1" i="1" dirty="0">
              <a:solidFill>
                <a:srgbClr val="C00000"/>
              </a:solidFill>
            </a:endParaRPr>
          </a:p>
        </p:txBody>
      </p:sp>
      <p:sp>
        <p:nvSpPr>
          <p:cNvPr id="6" name="AutoShape 9" descr="「104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957" y="4210219"/>
            <a:ext cx="1370459" cy="68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7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87" y="4662018"/>
            <a:ext cx="999437" cy="37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325" y="6064352"/>
            <a:ext cx="968038" cy="60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4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黃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34312</TotalTime>
  <Words>5373</Words>
  <Application>Microsoft Office PowerPoint</Application>
  <PresentationFormat>如螢幕大小 (4:3)</PresentationFormat>
  <Paragraphs>1349</Paragraphs>
  <Slides>80</Slides>
  <Notes>21</Notes>
  <HiddenSlides>0</HiddenSlides>
  <MMClips>0</MMClips>
  <ScaleCrop>false</ScaleCrop>
  <HeadingPairs>
    <vt:vector size="8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3</vt:i4>
      </vt:variant>
      <vt:variant>
        <vt:lpstr>投影片標題</vt:lpstr>
      </vt:variant>
      <vt:variant>
        <vt:i4>80</vt:i4>
      </vt:variant>
    </vt:vector>
  </HeadingPairs>
  <TitlesOfParts>
    <vt:vector size="101" baseType="lpstr">
      <vt:lpstr>EconSansOS</vt:lpstr>
      <vt:lpstr>Monotype Sorts</vt:lpstr>
      <vt:lpstr>New York</vt:lpstr>
      <vt:lpstr>Orange LET</vt:lpstr>
      <vt:lpstr>微軟正黑體</vt:lpstr>
      <vt:lpstr>新細明體</vt:lpstr>
      <vt:lpstr>Arial</vt:lpstr>
      <vt:lpstr>Arial</vt:lpstr>
      <vt:lpstr>Arial Black</vt:lpstr>
      <vt:lpstr>Arial Rounded MT Bold</vt:lpstr>
      <vt:lpstr>Calibri</vt:lpstr>
      <vt:lpstr>Cambria Math</vt:lpstr>
      <vt:lpstr>Georgia</vt:lpstr>
      <vt:lpstr>Helvetica</vt:lpstr>
      <vt:lpstr>Times New Roman</vt:lpstr>
      <vt:lpstr>Trebuchet MS</vt:lpstr>
      <vt:lpstr>Wingdings</vt:lpstr>
      <vt:lpstr>清晰度</vt:lpstr>
      <vt:lpstr>圖表</vt:lpstr>
      <vt:lpstr>文件</vt:lpstr>
      <vt:lpstr>方程式</vt:lpstr>
      <vt:lpstr>Introduction to                        Text Mining </vt:lpstr>
      <vt:lpstr>2022年3月TIOBE指數公布：Python榜首穩坐</vt:lpstr>
      <vt:lpstr>PowerPoint 簡報</vt:lpstr>
      <vt:lpstr>PowerPoint 簡報</vt:lpstr>
      <vt:lpstr>PowerPoint 簡報</vt:lpstr>
      <vt:lpstr>Motivation for Text Mining</vt:lpstr>
      <vt:lpstr>Motivation for Text Mining</vt:lpstr>
      <vt:lpstr>Business Opportunity</vt:lpstr>
      <vt:lpstr>Sample Business Applications</vt:lpstr>
      <vt:lpstr>What is text mining?</vt:lpstr>
      <vt:lpstr>PowerPoint 簡報</vt:lpstr>
      <vt:lpstr>PowerPoint 簡報</vt:lpstr>
      <vt:lpstr>Positive  Vs. Negative </vt:lpstr>
      <vt:lpstr>Method</vt:lpstr>
      <vt:lpstr>The goal: text representation</vt:lpstr>
      <vt:lpstr>Text mining process</vt:lpstr>
      <vt:lpstr>PowerPoint 簡報</vt:lpstr>
      <vt:lpstr>PowerPoint 簡報</vt:lpstr>
      <vt:lpstr> Document Collection</vt:lpstr>
      <vt:lpstr>Text Resources</vt:lpstr>
      <vt:lpstr>網路爬蟲(Web crawler)</vt:lpstr>
      <vt:lpstr>Practice 1</vt:lpstr>
      <vt:lpstr>PowerPoint 簡報</vt:lpstr>
      <vt:lpstr>PowerPoint 簡報</vt:lpstr>
      <vt:lpstr>Stop Words (停用字)</vt:lpstr>
      <vt:lpstr>Stemming(詞幹化) </vt:lpstr>
      <vt:lpstr>PowerPoint 簡報</vt:lpstr>
      <vt:lpstr>Noise </vt:lpstr>
      <vt:lpstr>Chinese Word segmentation </vt:lpstr>
      <vt:lpstr>Practice 2</vt:lpstr>
      <vt:lpstr>PowerPoint 簡報</vt:lpstr>
      <vt:lpstr>Feature Generation: Bag of words(詞袋理論)</vt:lpstr>
      <vt:lpstr>An example</vt:lpstr>
      <vt:lpstr>An example</vt:lpstr>
      <vt:lpstr>An example</vt:lpstr>
      <vt:lpstr>PowerPoint 簡報</vt:lpstr>
      <vt:lpstr>An example</vt:lpstr>
      <vt:lpstr>An example</vt:lpstr>
      <vt:lpstr>An example</vt:lpstr>
      <vt:lpstr>An example</vt:lpstr>
      <vt:lpstr>An example</vt:lpstr>
      <vt:lpstr>PowerPoint 簡報</vt:lpstr>
      <vt:lpstr>Feature selection</vt:lpstr>
      <vt:lpstr>Assigning Weights</vt:lpstr>
      <vt:lpstr>Computing tf-idf -- An Example</vt:lpstr>
      <vt:lpstr>PowerPoint 簡報</vt:lpstr>
      <vt:lpstr>TF* IDF</vt:lpstr>
      <vt:lpstr>Practice 3</vt:lpstr>
      <vt:lpstr>PowerPoint 簡報</vt:lpstr>
      <vt:lpstr>Computing Similarity Among Documents</vt:lpstr>
      <vt:lpstr>PowerPoint 簡報</vt:lpstr>
      <vt:lpstr>Practice 4</vt:lpstr>
      <vt:lpstr>PowerPoint 簡報</vt:lpstr>
      <vt:lpstr>Outline</vt:lpstr>
      <vt:lpstr>範例一(Example1)</vt:lpstr>
      <vt:lpstr>範例一(Example1)</vt:lpstr>
      <vt:lpstr>tf-idf</vt:lpstr>
      <vt:lpstr>R有預設的tf-idf公式(有加權過不太一樣)</vt:lpstr>
      <vt:lpstr>範例一(Example1)</vt:lpstr>
      <vt:lpstr>範例二(Example2)</vt:lpstr>
      <vt:lpstr>範例三(Example3)</vt:lpstr>
      <vt:lpstr>範例四(Example4)</vt:lpstr>
      <vt:lpstr>Computing Similarity Among Documents</vt:lpstr>
      <vt:lpstr>相似度(Similarity)</vt:lpstr>
      <vt:lpstr>PowerPoint 簡報</vt:lpstr>
      <vt:lpstr>Latent Semantics Analysis</vt:lpstr>
      <vt:lpstr>Keywords Vs. Topic</vt:lpstr>
      <vt:lpstr>範例一(Example1)</vt:lpstr>
      <vt:lpstr>Selecting Topics directly </vt:lpstr>
      <vt:lpstr>Assumption</vt:lpstr>
      <vt:lpstr>Detect Topics directly</vt:lpstr>
      <vt:lpstr>PowerPoint 簡報</vt:lpstr>
      <vt:lpstr>guess…guess…guess…</vt:lpstr>
      <vt:lpstr>至少一千篇文章，則判讀會比較準</vt:lpstr>
      <vt:lpstr>PowerPoint 簡報</vt:lpstr>
      <vt:lpstr>Topic Model</vt:lpstr>
      <vt:lpstr>LDA(Latent Dirichlet Allocation)</vt:lpstr>
      <vt:lpstr>PowerPoint 簡報</vt:lpstr>
      <vt:lpstr>Conclusion</vt:lpstr>
      <vt:lpstr>From ZERO TO HERO IN 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SPSS 教學</dc:title>
  <dc:creator>chilo</dc:creator>
  <cp:lastModifiedBy>190498 lily</cp:lastModifiedBy>
  <cp:revision>1009</cp:revision>
  <dcterms:created xsi:type="dcterms:W3CDTF">2014-11-07T00:17:44Z</dcterms:created>
  <dcterms:modified xsi:type="dcterms:W3CDTF">2023-12-17T10:29:39Z</dcterms:modified>
</cp:coreProperties>
</file>